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Lst>
  <p:sldSz cy="5143500" cx="9144000"/>
  <p:notesSz cx="6858000" cy="9144000"/>
  <p:embeddedFontLst>
    <p:embeddedFont>
      <p:font typeface="Montserrat"/>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76">
          <p15:clr>
            <a:srgbClr val="9AA0A6"/>
          </p15:clr>
        </p15:guide>
        <p15:guide id="2" orient="horz" pos="359">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Ankush Sharm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49D7B286-B90C-468E-B9FA-7A7740696648}">
  <a:tblStyle styleId="{49D7B286-B90C-468E-B9FA-7A7740696648}"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A26CFAF-AB03-46F4-96BB-274978B4B63A}" styleName="Table_1">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576"/>
        <p:guide pos="359"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20" Type="http://schemas.openxmlformats.org/officeDocument/2006/relationships/slide" Target="slides/slide13.xml"/><Relationship Id="rId42" Type="http://schemas.openxmlformats.org/officeDocument/2006/relationships/slide" Target="slides/slide35.xml"/><Relationship Id="rId41" Type="http://schemas.openxmlformats.org/officeDocument/2006/relationships/slide" Target="slides/slide34.xml"/><Relationship Id="rId22" Type="http://schemas.openxmlformats.org/officeDocument/2006/relationships/slide" Target="slides/slide15.xml"/><Relationship Id="rId44" Type="http://schemas.openxmlformats.org/officeDocument/2006/relationships/font" Target="fonts/Montserrat-regular.fntdata"/><Relationship Id="rId21" Type="http://schemas.openxmlformats.org/officeDocument/2006/relationships/slide" Target="slides/slide14.xml"/><Relationship Id="rId43" Type="http://schemas.openxmlformats.org/officeDocument/2006/relationships/slide" Target="slides/slide36.xml"/><Relationship Id="rId24" Type="http://schemas.openxmlformats.org/officeDocument/2006/relationships/slide" Target="slides/slide17.xml"/><Relationship Id="rId46" Type="http://schemas.openxmlformats.org/officeDocument/2006/relationships/font" Target="fonts/Montserrat-italic.fntdata"/><Relationship Id="rId23" Type="http://schemas.openxmlformats.org/officeDocument/2006/relationships/slide" Target="slides/slide16.xml"/><Relationship Id="rId45" Type="http://schemas.openxmlformats.org/officeDocument/2006/relationships/font" Target="fonts/Montserra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47" Type="http://schemas.openxmlformats.org/officeDocument/2006/relationships/font" Target="fonts/Montserrat-boldItalic.fntdata"/><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slide" Target="slides/slide32.xml"/><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06-16T09:13:09.030">
    <p:pos x="576" y="-1"/>
    <p:text>If we plan on keeping this slide, how about instead of "You might think that UDAPTOR is this", we say "Is this UDAPTOR?"</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598f6e075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598f6e07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598f6e0751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598f6e0751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598f6e0751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598f6e0751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598f6e0751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598f6e0751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598f6e0751_0_1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598f6e0751_0_1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598f6e0751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598f6e0751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599dee049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599dee049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598f6e0751_0_1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598f6e0751_0_1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g598f6e0751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598f6e0751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598f6e0751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598f6e0751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5" name="Shape 595"/>
        <p:cNvGrpSpPr/>
        <p:nvPr/>
      </p:nvGrpSpPr>
      <p:grpSpPr>
        <a:xfrm>
          <a:off x="0" y="0"/>
          <a:ext cx="0" cy="0"/>
          <a:chOff x="0" y="0"/>
          <a:chExt cx="0" cy="0"/>
        </a:xfrm>
      </p:grpSpPr>
      <p:sp>
        <p:nvSpPr>
          <p:cNvPr id="596" name="Google Shape;596;g598f6e0751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598f6e0751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598f6e0751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598f6e075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g598f6e0751_0_1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598f6e0751_0_1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Google Shape;653;g598f6e0751_0_1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598f6e0751_0_1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5" name="Shape 685"/>
        <p:cNvGrpSpPr/>
        <p:nvPr/>
      </p:nvGrpSpPr>
      <p:grpSpPr>
        <a:xfrm>
          <a:off x="0" y="0"/>
          <a:ext cx="0" cy="0"/>
          <a:chOff x="0" y="0"/>
          <a:chExt cx="0" cy="0"/>
        </a:xfrm>
      </p:grpSpPr>
      <p:sp>
        <p:nvSpPr>
          <p:cNvPr id="686" name="Google Shape;686;g599cb4cb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599cb4cb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4" name="Shape 704"/>
        <p:cNvGrpSpPr/>
        <p:nvPr/>
      </p:nvGrpSpPr>
      <p:grpSpPr>
        <a:xfrm>
          <a:off x="0" y="0"/>
          <a:ext cx="0" cy="0"/>
          <a:chOff x="0" y="0"/>
          <a:chExt cx="0" cy="0"/>
        </a:xfrm>
      </p:grpSpPr>
      <p:sp>
        <p:nvSpPr>
          <p:cNvPr id="705" name="Google Shape;705;g598f6e0751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598f6e0751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2" name="Shape 712"/>
        <p:cNvGrpSpPr/>
        <p:nvPr/>
      </p:nvGrpSpPr>
      <p:grpSpPr>
        <a:xfrm>
          <a:off x="0" y="0"/>
          <a:ext cx="0" cy="0"/>
          <a:chOff x="0" y="0"/>
          <a:chExt cx="0" cy="0"/>
        </a:xfrm>
      </p:grpSpPr>
      <p:sp>
        <p:nvSpPr>
          <p:cNvPr id="713" name="Google Shape;713;g599cb4cb1f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599cb4cb1f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Google Shape;721;g598f6e0751_0_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598f6e0751_0_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1" name="Shape 731"/>
        <p:cNvGrpSpPr/>
        <p:nvPr/>
      </p:nvGrpSpPr>
      <p:grpSpPr>
        <a:xfrm>
          <a:off x="0" y="0"/>
          <a:ext cx="0" cy="0"/>
          <a:chOff x="0" y="0"/>
          <a:chExt cx="0" cy="0"/>
        </a:xfrm>
      </p:grpSpPr>
      <p:sp>
        <p:nvSpPr>
          <p:cNvPr id="732" name="Google Shape;732;g599cb4cb1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599cb4cb1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9" name="Shape 739"/>
        <p:cNvGrpSpPr/>
        <p:nvPr/>
      </p:nvGrpSpPr>
      <p:grpSpPr>
        <a:xfrm>
          <a:off x="0" y="0"/>
          <a:ext cx="0" cy="0"/>
          <a:chOff x="0" y="0"/>
          <a:chExt cx="0" cy="0"/>
        </a:xfrm>
      </p:grpSpPr>
      <p:sp>
        <p:nvSpPr>
          <p:cNvPr id="740" name="Google Shape;740;g598f6e0751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598f6e0751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1" name="Shape 781"/>
        <p:cNvGrpSpPr/>
        <p:nvPr/>
      </p:nvGrpSpPr>
      <p:grpSpPr>
        <a:xfrm>
          <a:off x="0" y="0"/>
          <a:ext cx="0" cy="0"/>
          <a:chOff x="0" y="0"/>
          <a:chExt cx="0" cy="0"/>
        </a:xfrm>
      </p:grpSpPr>
      <p:sp>
        <p:nvSpPr>
          <p:cNvPr id="782" name="Google Shape;782;g598f6e0751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598f6e0751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9" name="Shape 969"/>
        <p:cNvGrpSpPr/>
        <p:nvPr/>
      </p:nvGrpSpPr>
      <p:grpSpPr>
        <a:xfrm>
          <a:off x="0" y="0"/>
          <a:ext cx="0" cy="0"/>
          <a:chOff x="0" y="0"/>
          <a:chExt cx="0" cy="0"/>
        </a:xfrm>
      </p:grpSpPr>
      <p:sp>
        <p:nvSpPr>
          <p:cNvPr id="970" name="Google Shape;970;g598f6e0751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598f6e0751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598f6e0751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598f6e0751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0" name="Shape 1000"/>
        <p:cNvGrpSpPr/>
        <p:nvPr/>
      </p:nvGrpSpPr>
      <p:grpSpPr>
        <a:xfrm>
          <a:off x="0" y="0"/>
          <a:ext cx="0" cy="0"/>
          <a:chOff x="0" y="0"/>
          <a:chExt cx="0" cy="0"/>
        </a:xfrm>
      </p:grpSpPr>
      <p:sp>
        <p:nvSpPr>
          <p:cNvPr id="1001" name="Google Shape;1001;g598f6e0751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598f6e0751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0" name="Shape 1010"/>
        <p:cNvGrpSpPr/>
        <p:nvPr/>
      </p:nvGrpSpPr>
      <p:grpSpPr>
        <a:xfrm>
          <a:off x="0" y="0"/>
          <a:ext cx="0" cy="0"/>
          <a:chOff x="0" y="0"/>
          <a:chExt cx="0" cy="0"/>
        </a:xfrm>
      </p:grpSpPr>
      <p:sp>
        <p:nvSpPr>
          <p:cNvPr id="1011" name="Google Shape;1011;g598f6e0751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598f6e0751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9" name="Shape 1019"/>
        <p:cNvGrpSpPr/>
        <p:nvPr/>
      </p:nvGrpSpPr>
      <p:grpSpPr>
        <a:xfrm>
          <a:off x="0" y="0"/>
          <a:ext cx="0" cy="0"/>
          <a:chOff x="0" y="0"/>
          <a:chExt cx="0" cy="0"/>
        </a:xfrm>
      </p:grpSpPr>
      <p:sp>
        <p:nvSpPr>
          <p:cNvPr id="1020" name="Google Shape;1020;g598f6e0751_0_9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598f6e0751_0_9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4" name="Shape 1054"/>
        <p:cNvGrpSpPr/>
        <p:nvPr/>
      </p:nvGrpSpPr>
      <p:grpSpPr>
        <a:xfrm>
          <a:off x="0" y="0"/>
          <a:ext cx="0" cy="0"/>
          <a:chOff x="0" y="0"/>
          <a:chExt cx="0" cy="0"/>
        </a:xfrm>
      </p:grpSpPr>
      <p:sp>
        <p:nvSpPr>
          <p:cNvPr id="1055" name="Google Shape;1055;g598f6e0751_0_1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598f6e0751_0_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6" name="Shape 1096"/>
        <p:cNvGrpSpPr/>
        <p:nvPr/>
      </p:nvGrpSpPr>
      <p:grpSpPr>
        <a:xfrm>
          <a:off x="0" y="0"/>
          <a:ext cx="0" cy="0"/>
          <a:chOff x="0" y="0"/>
          <a:chExt cx="0" cy="0"/>
        </a:xfrm>
      </p:grpSpPr>
      <p:sp>
        <p:nvSpPr>
          <p:cNvPr id="1097" name="Google Shape;1097;g598f6e0751_0_1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598f6e0751_0_1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0" name="Shape 1160"/>
        <p:cNvGrpSpPr/>
        <p:nvPr/>
      </p:nvGrpSpPr>
      <p:grpSpPr>
        <a:xfrm>
          <a:off x="0" y="0"/>
          <a:ext cx="0" cy="0"/>
          <a:chOff x="0" y="0"/>
          <a:chExt cx="0" cy="0"/>
        </a:xfrm>
      </p:grpSpPr>
      <p:sp>
        <p:nvSpPr>
          <p:cNvPr id="1161" name="Google Shape;1161;g598f6e0751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598f6e0751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8" name="Shape 1168"/>
        <p:cNvGrpSpPr/>
        <p:nvPr/>
      </p:nvGrpSpPr>
      <p:grpSpPr>
        <a:xfrm>
          <a:off x="0" y="0"/>
          <a:ext cx="0" cy="0"/>
          <a:chOff x="0" y="0"/>
          <a:chExt cx="0" cy="0"/>
        </a:xfrm>
      </p:grpSpPr>
      <p:sp>
        <p:nvSpPr>
          <p:cNvPr id="1169" name="Google Shape;1169;g598f6e0751_0_1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598f6e0751_0_1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598f6e0751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598f6e0751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598f6e0751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598f6e0751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598f6e0751_0_1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598f6e0751_0_1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598f6e0751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598f6e0751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598f6e0751_0_1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598f6e0751_0_1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598f6e0751_0_19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598f6e0751_0_19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6.png"/><Relationship Id="rId6" Type="http://schemas.openxmlformats.org/officeDocument/2006/relationships/image" Target="../media/image13.png"/><Relationship Id="rId7"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6.png"/><Relationship Id="rId6" Type="http://schemas.openxmlformats.org/officeDocument/2006/relationships/image" Target="../media/image13.png"/><Relationship Id="rId7" Type="http://schemas.openxmlformats.org/officeDocument/2006/relationships/image" Target="../media/image23.png"/><Relationship Id="rId8" Type="http://schemas.openxmlformats.org/officeDocument/2006/relationships/image" Target="../media/image1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2.png"/><Relationship Id="rId10" Type="http://schemas.openxmlformats.org/officeDocument/2006/relationships/image" Target="../media/image22.png"/><Relationship Id="rId9" Type="http://schemas.openxmlformats.org/officeDocument/2006/relationships/image" Target="../media/image24.png"/><Relationship Id="rId5" Type="http://schemas.openxmlformats.org/officeDocument/2006/relationships/image" Target="../media/image17.png"/><Relationship Id="rId6" Type="http://schemas.openxmlformats.org/officeDocument/2006/relationships/image" Target="../media/image21.png"/><Relationship Id="rId7" Type="http://schemas.openxmlformats.org/officeDocument/2006/relationships/image" Target="../media/image19.png"/><Relationship Id="rId8"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2.png"/><Relationship Id="rId10" Type="http://schemas.openxmlformats.org/officeDocument/2006/relationships/image" Target="../media/image17.png"/><Relationship Id="rId9" Type="http://schemas.openxmlformats.org/officeDocument/2006/relationships/image" Target="../media/image22.png"/><Relationship Id="rId5" Type="http://schemas.openxmlformats.org/officeDocument/2006/relationships/image" Target="../media/image21.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1" Type="http://schemas.openxmlformats.org/officeDocument/2006/relationships/image" Target="../media/image35.png"/><Relationship Id="rId10" Type="http://schemas.openxmlformats.org/officeDocument/2006/relationships/image" Target="../media/image34.png"/><Relationship Id="rId13" Type="http://schemas.openxmlformats.org/officeDocument/2006/relationships/image" Target="../media/image30.png"/><Relationship Id="rId12" Type="http://schemas.openxmlformats.org/officeDocument/2006/relationships/image" Target="../media/image2.png"/><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5.png"/><Relationship Id="rId9" Type="http://schemas.openxmlformats.org/officeDocument/2006/relationships/image" Target="../media/image40.png"/><Relationship Id="rId15" Type="http://schemas.openxmlformats.org/officeDocument/2006/relationships/image" Target="../media/image31.png"/><Relationship Id="rId14" Type="http://schemas.openxmlformats.org/officeDocument/2006/relationships/image" Target="../media/image33.png"/><Relationship Id="rId17" Type="http://schemas.openxmlformats.org/officeDocument/2006/relationships/hyperlink" Target="https://angel.co/company/optima-sports-systems/jobs" TargetMode="External"/><Relationship Id="rId16" Type="http://schemas.openxmlformats.org/officeDocument/2006/relationships/image" Target="../media/image29.png"/><Relationship Id="rId5" Type="http://schemas.openxmlformats.org/officeDocument/2006/relationships/image" Target="../media/image26.png"/><Relationship Id="rId19" Type="http://schemas.openxmlformats.org/officeDocument/2006/relationships/image" Target="../media/image32.png"/><Relationship Id="rId6" Type="http://schemas.openxmlformats.org/officeDocument/2006/relationships/image" Target="../media/image27.png"/><Relationship Id="rId18" Type="http://schemas.openxmlformats.org/officeDocument/2006/relationships/image" Target="../media/image36.png"/><Relationship Id="rId7" Type="http://schemas.openxmlformats.org/officeDocument/2006/relationships/image" Target="../media/image28.png"/><Relationship Id="rId8" Type="http://schemas.openxmlformats.org/officeDocument/2006/relationships/image" Target="../media/image39.png"/></Relationships>
</file>

<file path=ppt/slides/_rels/slide19.xml.rels><?xml version="1.0" encoding="UTF-8" standalone="yes"?><Relationships xmlns="http://schemas.openxmlformats.org/package/2006/relationships"><Relationship Id="rId11" Type="http://schemas.openxmlformats.org/officeDocument/2006/relationships/image" Target="../media/image31.png"/><Relationship Id="rId10" Type="http://schemas.openxmlformats.org/officeDocument/2006/relationships/image" Target="../media/image33.png"/><Relationship Id="rId13" Type="http://schemas.openxmlformats.org/officeDocument/2006/relationships/hyperlink" Target="https://angel.co/company/optima-sports-systems/jobs" TargetMode="External"/><Relationship Id="rId12" Type="http://schemas.openxmlformats.org/officeDocument/2006/relationships/image" Target="../media/image29.png"/><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image" Target="../media/image30.png"/><Relationship Id="rId15" Type="http://schemas.openxmlformats.org/officeDocument/2006/relationships/image" Target="../media/image32.png"/><Relationship Id="rId14" Type="http://schemas.openxmlformats.org/officeDocument/2006/relationships/image" Target="../media/image36.png"/><Relationship Id="rId5" Type="http://schemas.openxmlformats.org/officeDocument/2006/relationships/image" Target="../media/image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s>
</file>

<file path=ppt/slides/_rels/slide20.xml.rels><?xml version="1.0" encoding="UTF-8" standalone="yes"?><Relationships xmlns="http://schemas.openxmlformats.org/package/2006/relationships"><Relationship Id="rId11" Type="http://schemas.openxmlformats.org/officeDocument/2006/relationships/image" Target="../media/image31.png"/><Relationship Id="rId10" Type="http://schemas.openxmlformats.org/officeDocument/2006/relationships/image" Target="../media/image33.png"/><Relationship Id="rId13" Type="http://schemas.openxmlformats.org/officeDocument/2006/relationships/hyperlink" Target="https://angel.co/company/optima-sports-systems/jobs" TargetMode="External"/><Relationship Id="rId12" Type="http://schemas.openxmlformats.org/officeDocument/2006/relationships/image" Target="../media/image29.png"/><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image" Target="../media/image30.png"/><Relationship Id="rId15" Type="http://schemas.openxmlformats.org/officeDocument/2006/relationships/image" Target="../media/image32.png"/><Relationship Id="rId14" Type="http://schemas.openxmlformats.org/officeDocument/2006/relationships/image" Target="../media/image36.png"/><Relationship Id="rId5" Type="http://schemas.openxmlformats.org/officeDocument/2006/relationships/image" Target="../media/image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s>
</file>

<file path=ppt/slides/_rels/slide21.xml.rels><?xml version="1.0" encoding="UTF-8" standalone="yes"?><Relationships xmlns="http://schemas.openxmlformats.org/package/2006/relationships"><Relationship Id="rId11" Type="http://schemas.openxmlformats.org/officeDocument/2006/relationships/image" Target="../media/image31.png"/><Relationship Id="rId10" Type="http://schemas.openxmlformats.org/officeDocument/2006/relationships/image" Target="../media/image33.png"/><Relationship Id="rId13" Type="http://schemas.openxmlformats.org/officeDocument/2006/relationships/hyperlink" Target="https://angel.co/company/optima-sports-systems/jobs" TargetMode="External"/><Relationship Id="rId12" Type="http://schemas.openxmlformats.org/officeDocument/2006/relationships/image" Target="../media/image29.png"/><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image" Target="../media/image30.png"/><Relationship Id="rId15" Type="http://schemas.openxmlformats.org/officeDocument/2006/relationships/image" Target="../media/image32.png"/><Relationship Id="rId14" Type="http://schemas.openxmlformats.org/officeDocument/2006/relationships/image" Target="../media/image36.png"/><Relationship Id="rId5" Type="http://schemas.openxmlformats.org/officeDocument/2006/relationships/image" Target="../media/image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image" Target="../media/image43.png"/><Relationship Id="rId5" Type="http://schemas.openxmlformats.org/officeDocument/2006/relationships/image" Target="../media/image62.png"/><Relationship Id="rId6" Type="http://schemas.openxmlformats.org/officeDocument/2006/relationships/image" Target="../media/image60.png"/><Relationship Id="rId7" Type="http://schemas.openxmlformats.org/officeDocument/2006/relationships/image" Target="../media/image47.png"/><Relationship Id="rId8"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1.png"/><Relationship Id="rId6" Type="http://schemas.openxmlformats.org/officeDocument/2006/relationships/image" Target="../media/image46.png"/></Relationships>
</file>

<file path=ppt/slides/_rels/slide28.xml.rels><?xml version="1.0" encoding="UTF-8" standalone="yes"?><Relationships xmlns="http://schemas.openxmlformats.org/package/2006/relationships"><Relationship Id="rId20" Type="http://schemas.openxmlformats.org/officeDocument/2006/relationships/image" Target="../media/image11.png"/><Relationship Id="rId11" Type="http://schemas.openxmlformats.org/officeDocument/2006/relationships/image" Target="../media/image34.png"/><Relationship Id="rId22" Type="http://schemas.openxmlformats.org/officeDocument/2006/relationships/image" Target="../media/image40.png"/><Relationship Id="rId10" Type="http://schemas.openxmlformats.org/officeDocument/2006/relationships/image" Target="../media/image39.png"/><Relationship Id="rId21" Type="http://schemas.openxmlformats.org/officeDocument/2006/relationships/image" Target="../media/image9.png"/><Relationship Id="rId13" Type="http://schemas.openxmlformats.org/officeDocument/2006/relationships/image" Target="../media/image7.png"/><Relationship Id="rId12" Type="http://schemas.openxmlformats.org/officeDocument/2006/relationships/image" Target="../media/image35.png"/><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comments" Target="../comments/comment1.xml"/><Relationship Id="rId4" Type="http://schemas.openxmlformats.org/officeDocument/2006/relationships/image" Target="../media/image1.png"/><Relationship Id="rId9" Type="http://schemas.openxmlformats.org/officeDocument/2006/relationships/image" Target="../media/image58.png"/><Relationship Id="rId15" Type="http://schemas.openxmlformats.org/officeDocument/2006/relationships/image" Target="../media/image15.png"/><Relationship Id="rId14" Type="http://schemas.openxmlformats.org/officeDocument/2006/relationships/image" Target="../media/image14.png"/><Relationship Id="rId17" Type="http://schemas.openxmlformats.org/officeDocument/2006/relationships/image" Target="../media/image25.png"/><Relationship Id="rId16" Type="http://schemas.openxmlformats.org/officeDocument/2006/relationships/image" Target="../media/image51.png"/><Relationship Id="rId5" Type="http://schemas.openxmlformats.org/officeDocument/2006/relationships/image" Target="../media/image2.png"/><Relationship Id="rId19" Type="http://schemas.openxmlformats.org/officeDocument/2006/relationships/image" Target="../media/image63.png"/><Relationship Id="rId6" Type="http://schemas.openxmlformats.org/officeDocument/2006/relationships/image" Target="../media/image4.png"/><Relationship Id="rId18" Type="http://schemas.openxmlformats.org/officeDocument/2006/relationships/image" Target="../media/image10.png"/><Relationship Id="rId7" Type="http://schemas.openxmlformats.org/officeDocument/2006/relationships/image" Target="../media/image37.png"/><Relationship Id="rId8" Type="http://schemas.openxmlformats.org/officeDocument/2006/relationships/image" Target="../media/image59.png"/></Relationships>
</file>

<file path=ppt/slides/_rels/slide29.xml.rels><?xml version="1.0" encoding="UTF-8" standalone="yes"?><Relationships xmlns="http://schemas.openxmlformats.org/package/2006/relationships"><Relationship Id="rId11" Type="http://schemas.openxmlformats.org/officeDocument/2006/relationships/image" Target="../media/image52.png"/><Relationship Id="rId10" Type="http://schemas.openxmlformats.org/officeDocument/2006/relationships/image" Target="../media/image48.png"/><Relationship Id="rId13" Type="http://schemas.openxmlformats.org/officeDocument/2006/relationships/image" Target="../media/image55.png"/><Relationship Id="rId12" Type="http://schemas.openxmlformats.org/officeDocument/2006/relationships/image" Target="../media/image42.png"/><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image" Target="../media/image54.png"/><Relationship Id="rId14" Type="http://schemas.openxmlformats.org/officeDocument/2006/relationships/image" Target="../media/image57.png"/><Relationship Id="rId5" Type="http://schemas.openxmlformats.org/officeDocument/2006/relationships/image" Target="../media/image61.png"/><Relationship Id="rId6" Type="http://schemas.openxmlformats.org/officeDocument/2006/relationships/image" Target="../media/image44.png"/><Relationship Id="rId7" Type="http://schemas.openxmlformats.org/officeDocument/2006/relationships/image" Target="../media/image53.png"/><Relationship Id="rId8"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50.png"/><Relationship Id="rId5"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hyperlink" Target="mailto:info@udaptor.io" TargetMode="External"/><Relationship Id="rId5" Type="http://schemas.openxmlformats.org/officeDocument/2006/relationships/hyperlink" Target="http://www.udaptor.io" TargetMode="External"/><Relationship Id="rId6"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2.png"/><Relationship Id="rId7" Type="http://schemas.openxmlformats.org/officeDocument/2006/relationships/image" Target="../media/image25.png"/><Relationship Id="rId8"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37.png"/><Relationship Id="rId5" Type="http://schemas.openxmlformats.org/officeDocument/2006/relationships/image" Target="../media/image2.png"/><Relationship Id="rId6" Type="http://schemas.openxmlformats.org/officeDocument/2006/relationships/image" Target="../media/image38.png"/><Relationship Id="rId7" Type="http://schemas.openxmlformats.org/officeDocument/2006/relationships/image" Target="../media/image59.png"/><Relationship Id="rId8" Type="http://schemas.openxmlformats.org/officeDocument/2006/relationships/image" Target="../media/image5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png"/><Relationship Id="rId10" Type="http://schemas.openxmlformats.org/officeDocument/2006/relationships/image" Target="../media/image6.png"/><Relationship Id="rId9"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5.png"/><Relationship Id="rId7" Type="http://schemas.openxmlformats.org/officeDocument/2006/relationships/image" Target="../media/image9.png"/><Relationship Id="rId8"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png"/><Relationship Id="rId11" Type="http://schemas.openxmlformats.org/officeDocument/2006/relationships/image" Target="../media/image12.png"/><Relationship Id="rId10" Type="http://schemas.openxmlformats.org/officeDocument/2006/relationships/image" Target="../media/image25.png"/><Relationship Id="rId9" Type="http://schemas.openxmlformats.org/officeDocument/2006/relationships/image" Target="../media/image63.png"/><Relationship Id="rId5" Type="http://schemas.openxmlformats.org/officeDocument/2006/relationships/image" Target="../media/image9.png"/><Relationship Id="rId6" Type="http://schemas.openxmlformats.org/officeDocument/2006/relationships/image" Target="../media/image7.png"/><Relationship Id="rId7" Type="http://schemas.openxmlformats.org/officeDocument/2006/relationships/image" Target="../media/image10.png"/><Relationship Id="rId8"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png"/><Relationship Id="rId10" Type="http://schemas.openxmlformats.org/officeDocument/2006/relationships/image" Target="../media/image25.png"/><Relationship Id="rId9" Type="http://schemas.openxmlformats.org/officeDocument/2006/relationships/image" Target="../media/image51.png"/><Relationship Id="rId5" Type="http://schemas.openxmlformats.org/officeDocument/2006/relationships/image" Target="../media/image9.png"/><Relationship Id="rId6" Type="http://schemas.openxmlformats.org/officeDocument/2006/relationships/image" Target="../media/image7.png"/><Relationship Id="rId7" Type="http://schemas.openxmlformats.org/officeDocument/2006/relationships/image" Target="../media/image14.png"/><Relationship Id="rId8"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119725"/>
            <a:ext cx="8520600" cy="1587300"/>
          </a:xfrm>
          <a:prstGeom prst="rect">
            <a:avLst/>
          </a:prstGeom>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6000">
                <a:latin typeface="Montserrat"/>
                <a:ea typeface="Montserrat"/>
                <a:cs typeface="Montserrat"/>
                <a:sym typeface="Montserrat"/>
              </a:rPr>
              <a:t>UDAPTO</a:t>
            </a:r>
            <a:r>
              <a:rPr lang="en" sz="6000">
                <a:solidFill>
                  <a:srgbClr val="FF0000"/>
                </a:solidFill>
                <a:latin typeface="Montserrat"/>
                <a:ea typeface="Montserrat"/>
                <a:cs typeface="Montserrat"/>
                <a:sym typeface="Montserrat"/>
              </a:rPr>
              <a:t>R</a:t>
            </a:r>
            <a:endParaRPr sz="6000">
              <a:solidFill>
                <a:srgbClr val="FF0000"/>
              </a:solidFill>
              <a:latin typeface="Montserrat"/>
              <a:ea typeface="Montserrat"/>
              <a:cs typeface="Montserrat"/>
              <a:sym typeface="Montserrat"/>
            </a:endParaRPr>
          </a:p>
        </p:txBody>
      </p:sp>
      <p:sp>
        <p:nvSpPr>
          <p:cNvPr id="55" name="Google Shape;55;p13"/>
          <p:cNvSpPr txBox="1"/>
          <p:nvPr>
            <p:ph idx="1" type="subTitle"/>
          </p:nvPr>
        </p:nvSpPr>
        <p:spPr>
          <a:xfrm>
            <a:off x="311700" y="2321575"/>
            <a:ext cx="8520600" cy="812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latin typeface="Montserrat"/>
                <a:ea typeface="Montserrat"/>
                <a:cs typeface="Montserrat"/>
                <a:sym typeface="Montserrat"/>
              </a:rPr>
              <a:t>DATA UNCHAINED</a:t>
            </a:r>
            <a:endParaRPr sz="2400">
              <a:latin typeface="Montserrat"/>
              <a:ea typeface="Montserrat"/>
              <a:cs typeface="Montserrat"/>
              <a:sym typeface="Montserrat"/>
            </a:endParaRPr>
          </a:p>
        </p:txBody>
      </p:sp>
      <p:sp>
        <p:nvSpPr>
          <p:cNvPr id="56" name="Google Shape;56;p13"/>
          <p:cNvSpPr txBox="1"/>
          <p:nvPr>
            <p:ph idx="1" type="subTitle"/>
          </p:nvPr>
        </p:nvSpPr>
        <p:spPr>
          <a:xfrm>
            <a:off x="311700" y="3473000"/>
            <a:ext cx="8520600" cy="142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latin typeface="Montserrat"/>
                <a:ea typeface="Montserrat"/>
                <a:cs typeface="Montserrat"/>
                <a:sym typeface="Montserrat"/>
              </a:rPr>
              <a:t>Ankush Sharma</a:t>
            </a:r>
            <a:endParaRPr sz="1400">
              <a:latin typeface="Montserrat"/>
              <a:ea typeface="Montserrat"/>
              <a:cs typeface="Montserrat"/>
              <a:sym typeface="Montserrat"/>
            </a:endParaRPr>
          </a:p>
          <a:p>
            <a:pPr indent="0" lvl="0" marL="0" rtl="0" algn="ctr">
              <a:spcBef>
                <a:spcPts val="0"/>
              </a:spcBef>
              <a:spcAft>
                <a:spcPts val="0"/>
              </a:spcAft>
              <a:buNone/>
            </a:pPr>
            <a:r>
              <a:rPr lang="en" sz="1400">
                <a:latin typeface="Montserrat"/>
                <a:ea typeface="Montserrat"/>
                <a:cs typeface="Montserrat"/>
                <a:sym typeface="Montserrat"/>
              </a:rPr>
              <a:t>Evgeny Pozdeev</a:t>
            </a:r>
            <a:endParaRPr sz="1400">
              <a:latin typeface="Montserrat"/>
              <a:ea typeface="Montserrat"/>
              <a:cs typeface="Montserrat"/>
              <a:sym typeface="Montserrat"/>
            </a:endParaRPr>
          </a:p>
          <a:p>
            <a:pPr indent="0" lvl="0" marL="0" rtl="0" algn="ctr">
              <a:spcBef>
                <a:spcPts val="0"/>
              </a:spcBef>
              <a:spcAft>
                <a:spcPts val="0"/>
              </a:spcAft>
              <a:buNone/>
            </a:pPr>
            <a:r>
              <a:rPr lang="en" sz="1400">
                <a:latin typeface="Montserrat"/>
                <a:ea typeface="Montserrat"/>
                <a:cs typeface="Montserrat"/>
                <a:sym typeface="Montserrat"/>
              </a:rPr>
              <a:t>Fernando Stefanini</a:t>
            </a:r>
            <a:endParaRPr sz="1400">
              <a:latin typeface="Montserrat"/>
              <a:ea typeface="Montserrat"/>
              <a:cs typeface="Montserrat"/>
              <a:sym typeface="Montserrat"/>
            </a:endParaRPr>
          </a:p>
          <a:p>
            <a:pPr indent="0" lvl="0" marL="0" rtl="0" algn="ctr">
              <a:spcBef>
                <a:spcPts val="0"/>
              </a:spcBef>
              <a:spcAft>
                <a:spcPts val="0"/>
              </a:spcAft>
              <a:buNone/>
            </a:pPr>
            <a:r>
              <a:rPr lang="en" sz="1400">
                <a:latin typeface="Montserrat"/>
                <a:ea typeface="Montserrat"/>
                <a:cs typeface="Montserrat"/>
                <a:sym typeface="Montserrat"/>
              </a:rPr>
              <a:t>Pablo Lopez</a:t>
            </a:r>
            <a:endParaRPr sz="1400">
              <a:latin typeface="Montserrat"/>
              <a:ea typeface="Montserrat"/>
              <a:cs typeface="Montserrat"/>
              <a:sym typeface="Montserrat"/>
            </a:endParaRPr>
          </a:p>
          <a:p>
            <a:pPr indent="0" lvl="0" marL="0" rtl="0" algn="ctr">
              <a:spcBef>
                <a:spcPts val="0"/>
              </a:spcBef>
              <a:spcAft>
                <a:spcPts val="0"/>
              </a:spcAft>
              <a:buNone/>
            </a:pPr>
            <a:r>
              <a:rPr lang="en" sz="1400">
                <a:latin typeface="Montserrat"/>
                <a:ea typeface="Montserrat"/>
                <a:cs typeface="Montserrat"/>
                <a:sym typeface="Montserrat"/>
              </a:rPr>
              <a:t>Rene Gomez</a:t>
            </a:r>
            <a:endParaRPr sz="1400">
              <a:latin typeface="Montserrat"/>
              <a:ea typeface="Montserrat"/>
              <a:cs typeface="Montserrat"/>
              <a:sym typeface="Montserrat"/>
            </a:endParaRPr>
          </a:p>
          <a:p>
            <a:pPr indent="0" lvl="0" marL="0" rtl="0" algn="ctr">
              <a:spcBef>
                <a:spcPts val="0"/>
              </a:spcBef>
              <a:spcAft>
                <a:spcPts val="0"/>
              </a:spcAft>
              <a:buNone/>
            </a:pPr>
            <a:r>
              <a:t/>
            </a:r>
            <a:endParaRPr sz="1200">
              <a:latin typeface="Montserrat"/>
              <a:ea typeface="Montserrat"/>
              <a:cs typeface="Montserrat"/>
              <a:sym typeface="Montserrat"/>
            </a:endParaRPr>
          </a:p>
          <a:p>
            <a:pPr indent="0" lvl="0" marL="0" rtl="0" algn="ctr">
              <a:spcBef>
                <a:spcPts val="0"/>
              </a:spcBef>
              <a:spcAft>
                <a:spcPts val="0"/>
              </a:spcAft>
              <a:buNone/>
            </a:pPr>
            <a:r>
              <a:rPr lang="en" sz="1000">
                <a:latin typeface="Montserrat"/>
                <a:ea typeface="Montserrat"/>
                <a:cs typeface="Montserrat"/>
                <a:sym typeface="Montserrat"/>
              </a:rPr>
              <a:t>Barcelona, 2019</a:t>
            </a:r>
            <a:endParaRPr sz="1000">
              <a:latin typeface="Montserrat"/>
              <a:ea typeface="Montserrat"/>
              <a:cs typeface="Montserrat"/>
              <a:sym typeface="Montserrat"/>
            </a:endParaRPr>
          </a:p>
        </p:txBody>
      </p:sp>
      <p:pic>
        <p:nvPicPr>
          <p:cNvPr id="57" name="Google Shape;57;p13"/>
          <p:cNvPicPr preferRelativeResize="0"/>
          <p:nvPr/>
        </p:nvPicPr>
        <p:blipFill rotWithShape="1">
          <a:blip r:embed="rId4">
            <a:alphaModFix/>
          </a:blip>
          <a:srcRect b="48970" l="37954" r="36992" t="31381"/>
          <a:stretch/>
        </p:blipFill>
        <p:spPr>
          <a:xfrm>
            <a:off x="4181286" y="695500"/>
            <a:ext cx="781425" cy="611525"/>
          </a:xfrm>
          <a:prstGeom prst="rect">
            <a:avLst/>
          </a:prstGeom>
          <a:noFill/>
          <a:ln>
            <a:noFill/>
          </a:ln>
        </p:spPr>
      </p:pic>
      <p:pic>
        <p:nvPicPr>
          <p:cNvPr id="58" name="Google Shape;58;p13"/>
          <p:cNvPicPr preferRelativeResize="0"/>
          <p:nvPr/>
        </p:nvPicPr>
        <p:blipFill rotWithShape="1">
          <a:blip r:embed="rId5">
            <a:alphaModFix/>
          </a:blip>
          <a:srcRect b="0" l="8767" r="0" t="0"/>
          <a:stretch/>
        </p:blipFill>
        <p:spPr>
          <a:xfrm>
            <a:off x="5991950" y="1815375"/>
            <a:ext cx="524400" cy="6801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15" name="Shape 315"/>
        <p:cNvGrpSpPr/>
        <p:nvPr/>
      </p:nvGrpSpPr>
      <p:grpSpPr>
        <a:xfrm>
          <a:off x="0" y="0"/>
          <a:ext cx="0" cy="0"/>
          <a:chOff x="0" y="0"/>
          <a:chExt cx="0" cy="0"/>
        </a:xfrm>
      </p:grpSpPr>
      <p:sp>
        <p:nvSpPr>
          <p:cNvPr id="316" name="Google Shape;316;p22"/>
          <p:cNvSpPr txBox="1"/>
          <p:nvPr/>
        </p:nvSpPr>
        <p:spPr>
          <a:xfrm>
            <a:off x="914400" y="-2325"/>
            <a:ext cx="8229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Montserrat"/>
                <a:ea typeface="Montserrat"/>
                <a:cs typeface="Montserrat"/>
                <a:sym typeface="Montserrat"/>
              </a:rPr>
              <a:t>UDAPTOR: from idea to business </a:t>
            </a:r>
            <a:endParaRPr sz="2800">
              <a:solidFill>
                <a:srgbClr val="000000"/>
              </a:solidFill>
              <a:latin typeface="Montserrat"/>
              <a:ea typeface="Montserrat"/>
              <a:cs typeface="Montserrat"/>
              <a:sym typeface="Montserrat"/>
            </a:endParaRPr>
          </a:p>
        </p:txBody>
      </p:sp>
      <p:sp>
        <p:nvSpPr>
          <p:cNvPr id="317" name="Google Shape;317;p22"/>
          <p:cNvSpPr txBox="1"/>
          <p:nvPr/>
        </p:nvSpPr>
        <p:spPr>
          <a:xfrm>
            <a:off x="914402" y="1113783"/>
            <a:ext cx="1931700" cy="61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Montserrat"/>
                <a:ea typeface="Montserrat"/>
                <a:cs typeface="Montserrat"/>
                <a:sym typeface="Montserrat"/>
              </a:rPr>
              <a:t>Decreasing churn rate &amp; increasing client loyalty, ability to provide full service from day 0</a:t>
            </a:r>
            <a:endParaRPr sz="1000">
              <a:latin typeface="Montserrat"/>
              <a:ea typeface="Montserrat"/>
              <a:cs typeface="Montserrat"/>
              <a:sym typeface="Montserrat"/>
            </a:endParaRPr>
          </a:p>
        </p:txBody>
      </p:sp>
      <p:sp>
        <p:nvSpPr>
          <p:cNvPr id="318" name="Google Shape;318;p22"/>
          <p:cNvSpPr txBox="1"/>
          <p:nvPr/>
        </p:nvSpPr>
        <p:spPr>
          <a:xfrm>
            <a:off x="6509702" y="1113775"/>
            <a:ext cx="1931700" cy="61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Montserrat"/>
                <a:ea typeface="Montserrat"/>
                <a:cs typeface="Montserrat"/>
                <a:sym typeface="Montserrat"/>
              </a:rPr>
              <a:t>A</a:t>
            </a:r>
            <a:r>
              <a:rPr lang="en" sz="1000">
                <a:solidFill>
                  <a:schemeClr val="dk1"/>
                </a:solidFill>
                <a:latin typeface="Montserrat"/>
                <a:ea typeface="Montserrat"/>
                <a:cs typeface="Montserrat"/>
                <a:sym typeface="Montserrat"/>
              </a:rPr>
              <a:t>bility to switch between services easily, increase control over their personal data</a:t>
            </a:r>
            <a:endParaRPr sz="1000">
              <a:latin typeface="Montserrat"/>
              <a:ea typeface="Montserrat"/>
              <a:cs typeface="Montserrat"/>
              <a:sym typeface="Montserrat"/>
            </a:endParaRPr>
          </a:p>
        </p:txBody>
      </p:sp>
      <p:sp>
        <p:nvSpPr>
          <p:cNvPr id="319" name="Google Shape;319;p22"/>
          <p:cNvSpPr txBox="1"/>
          <p:nvPr/>
        </p:nvSpPr>
        <p:spPr>
          <a:xfrm>
            <a:off x="914402" y="1826238"/>
            <a:ext cx="1931700" cy="41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Montserrat"/>
                <a:ea typeface="Montserrat"/>
                <a:cs typeface="Montserrat"/>
                <a:sym typeface="Montserrat"/>
              </a:rPr>
              <a:t>Pay per transaction, based on success score</a:t>
            </a:r>
            <a:endParaRPr sz="1000">
              <a:latin typeface="Montserrat"/>
              <a:ea typeface="Montserrat"/>
              <a:cs typeface="Montserrat"/>
              <a:sym typeface="Montserrat"/>
            </a:endParaRPr>
          </a:p>
        </p:txBody>
      </p:sp>
      <p:sp>
        <p:nvSpPr>
          <p:cNvPr id="320" name="Google Shape;320;p22"/>
          <p:cNvSpPr txBox="1"/>
          <p:nvPr/>
        </p:nvSpPr>
        <p:spPr>
          <a:xfrm>
            <a:off x="6509702" y="1826224"/>
            <a:ext cx="1931700" cy="41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Montserrat"/>
                <a:ea typeface="Montserrat"/>
                <a:cs typeface="Montserrat"/>
                <a:sym typeface="Montserrat"/>
              </a:rPr>
              <a:t>Free to use</a:t>
            </a:r>
            <a:endParaRPr sz="1000">
              <a:latin typeface="Montserrat"/>
              <a:ea typeface="Montserrat"/>
              <a:cs typeface="Montserrat"/>
              <a:sym typeface="Montserrat"/>
            </a:endParaRPr>
          </a:p>
        </p:txBody>
      </p:sp>
      <p:sp>
        <p:nvSpPr>
          <p:cNvPr id="321" name="Google Shape;321;p22"/>
          <p:cNvSpPr txBox="1"/>
          <p:nvPr/>
        </p:nvSpPr>
        <p:spPr>
          <a:xfrm>
            <a:off x="3173650" y="1059075"/>
            <a:ext cx="3011100" cy="16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000">
                <a:solidFill>
                  <a:schemeClr val="dk1"/>
                </a:solidFill>
                <a:latin typeface="Montserrat"/>
                <a:ea typeface="Montserrat"/>
                <a:cs typeface="Montserrat"/>
                <a:sym typeface="Montserrat"/>
              </a:rPr>
              <a:t>UDAPTOR</a:t>
            </a:r>
            <a:endParaRPr b="1" sz="10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sz="1000">
              <a:solidFill>
                <a:schemeClr val="dk1"/>
              </a:solidFill>
              <a:latin typeface="Montserrat"/>
              <a:ea typeface="Montserrat"/>
              <a:cs typeface="Montserrat"/>
              <a:sym typeface="Montserrat"/>
            </a:endParaRPr>
          </a:p>
          <a:p>
            <a:pPr indent="0" lvl="0" marL="0" rtl="0" algn="ctr">
              <a:spcBef>
                <a:spcPts val="0"/>
              </a:spcBef>
              <a:spcAft>
                <a:spcPts val="0"/>
              </a:spcAft>
              <a:buNone/>
            </a:pPr>
            <a:r>
              <a:rPr i="1" lang="en" sz="1000">
                <a:solidFill>
                  <a:schemeClr val="dk1"/>
                </a:solidFill>
                <a:latin typeface="Montserrat"/>
                <a:ea typeface="Montserrat"/>
                <a:cs typeface="Montserrat"/>
                <a:sym typeface="Montserrat"/>
              </a:rPr>
              <a:t>“Transfer data without format restrictions”</a:t>
            </a:r>
            <a:endParaRPr i="1" sz="10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sz="1000">
              <a:solidFill>
                <a:schemeClr val="dk1"/>
              </a:solidFill>
              <a:latin typeface="Montserrat"/>
              <a:ea typeface="Montserrat"/>
              <a:cs typeface="Montserrat"/>
              <a:sym typeface="Montserrat"/>
            </a:endParaRPr>
          </a:p>
          <a:p>
            <a:pPr indent="0" lvl="0" marL="0" rtl="0" algn="ctr">
              <a:spcBef>
                <a:spcPts val="0"/>
              </a:spcBef>
              <a:spcAft>
                <a:spcPts val="0"/>
              </a:spcAft>
              <a:buNone/>
            </a:pPr>
            <a:r>
              <a:rPr b="1" lang="en" sz="1000">
                <a:solidFill>
                  <a:schemeClr val="dk1"/>
                </a:solidFill>
                <a:latin typeface="Montserrat"/>
                <a:ea typeface="Montserrat"/>
                <a:cs typeface="Montserrat"/>
                <a:sym typeface="Montserrat"/>
              </a:rPr>
              <a:t>UDAPTOR DOESN’T STORES ANY PERSONAL DATA:</a:t>
            </a:r>
            <a:endParaRPr b="1" sz="10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000">
              <a:solidFill>
                <a:schemeClr val="dk1"/>
              </a:solidFill>
              <a:latin typeface="Montserrat"/>
              <a:ea typeface="Montserrat"/>
              <a:cs typeface="Montserrat"/>
              <a:sym typeface="Montserrat"/>
            </a:endParaRPr>
          </a:p>
          <a:p>
            <a:pPr indent="-120650" lvl="0" marL="457200" rtl="0" algn="l">
              <a:spcBef>
                <a:spcPts val="0"/>
              </a:spcBef>
              <a:spcAft>
                <a:spcPts val="0"/>
              </a:spcAft>
              <a:buClr>
                <a:schemeClr val="dk1"/>
              </a:buClr>
              <a:buSzPts val="1000"/>
              <a:buFont typeface="Montserrat"/>
              <a:buChar char="●"/>
            </a:pPr>
            <a:r>
              <a:rPr lang="en" sz="1000">
                <a:solidFill>
                  <a:schemeClr val="dk1"/>
                </a:solidFill>
                <a:latin typeface="Montserrat"/>
                <a:ea typeface="Montserrat"/>
                <a:cs typeface="Montserrat"/>
                <a:sym typeface="Montserrat"/>
              </a:rPr>
              <a:t>Immediate</a:t>
            </a:r>
            <a:r>
              <a:rPr lang="en" sz="1000">
                <a:solidFill>
                  <a:schemeClr val="dk1"/>
                </a:solidFill>
                <a:latin typeface="Montserrat"/>
                <a:ea typeface="Montserrat"/>
                <a:cs typeface="Montserrat"/>
                <a:sym typeface="Montserrat"/>
              </a:rPr>
              <a:t> data deletion</a:t>
            </a:r>
            <a:endParaRPr sz="1000">
              <a:solidFill>
                <a:schemeClr val="dk1"/>
              </a:solidFill>
              <a:latin typeface="Montserrat"/>
              <a:ea typeface="Montserrat"/>
              <a:cs typeface="Montserrat"/>
              <a:sym typeface="Montserrat"/>
            </a:endParaRPr>
          </a:p>
          <a:p>
            <a:pPr indent="-120650" lvl="0" marL="457200" rtl="0" algn="l">
              <a:spcBef>
                <a:spcPts val="0"/>
              </a:spcBef>
              <a:spcAft>
                <a:spcPts val="0"/>
              </a:spcAft>
              <a:buClr>
                <a:schemeClr val="dk1"/>
              </a:buClr>
              <a:buSzPts val="1000"/>
              <a:buFont typeface="Montserrat"/>
              <a:buChar char="●"/>
            </a:pPr>
            <a:r>
              <a:rPr lang="en" sz="1000">
                <a:solidFill>
                  <a:schemeClr val="dk1"/>
                </a:solidFill>
                <a:latin typeface="Montserrat"/>
                <a:ea typeface="Montserrat"/>
                <a:cs typeface="Montserrat"/>
                <a:sym typeface="Montserrat"/>
              </a:rPr>
              <a:t>End-to-end encryption</a:t>
            </a:r>
            <a:endParaRPr sz="1000">
              <a:solidFill>
                <a:schemeClr val="dk1"/>
              </a:solidFill>
              <a:latin typeface="Montserrat"/>
              <a:ea typeface="Montserrat"/>
              <a:cs typeface="Montserrat"/>
              <a:sym typeface="Montserrat"/>
            </a:endParaRPr>
          </a:p>
          <a:p>
            <a:pPr indent="-120650" lvl="0" marL="457200" rtl="0" algn="l">
              <a:spcBef>
                <a:spcPts val="0"/>
              </a:spcBef>
              <a:spcAft>
                <a:spcPts val="0"/>
              </a:spcAft>
              <a:buClr>
                <a:schemeClr val="dk1"/>
              </a:buClr>
              <a:buSzPts val="1000"/>
              <a:buFont typeface="Montserrat"/>
              <a:buChar char="●"/>
            </a:pPr>
            <a:r>
              <a:rPr lang="en" sz="1000">
                <a:solidFill>
                  <a:schemeClr val="dk1"/>
                </a:solidFill>
                <a:latin typeface="Montserrat"/>
                <a:ea typeface="Montserrat"/>
                <a:cs typeface="Montserrat"/>
                <a:sym typeface="Montserrat"/>
              </a:rPr>
              <a:t>Distributed processing</a:t>
            </a:r>
            <a:endParaRPr sz="1000">
              <a:solidFill>
                <a:schemeClr val="dk1"/>
              </a:solidFill>
              <a:latin typeface="Montserrat"/>
              <a:ea typeface="Montserrat"/>
              <a:cs typeface="Montserrat"/>
              <a:sym typeface="Montserrat"/>
            </a:endParaRPr>
          </a:p>
        </p:txBody>
      </p:sp>
      <p:pic>
        <p:nvPicPr>
          <p:cNvPr id="322" name="Google Shape;322;p22"/>
          <p:cNvPicPr preferRelativeResize="0"/>
          <p:nvPr/>
        </p:nvPicPr>
        <p:blipFill rotWithShape="1">
          <a:blip r:embed="rId4">
            <a:alphaModFix/>
          </a:blip>
          <a:srcRect b="48970" l="37954" r="36992" t="31381"/>
          <a:stretch/>
        </p:blipFill>
        <p:spPr>
          <a:xfrm>
            <a:off x="237249" y="123025"/>
            <a:ext cx="411450" cy="322000"/>
          </a:xfrm>
          <a:prstGeom prst="rect">
            <a:avLst/>
          </a:prstGeom>
          <a:noFill/>
          <a:ln>
            <a:noFill/>
          </a:ln>
        </p:spPr>
      </p:pic>
      <p:sp>
        <p:nvSpPr>
          <p:cNvPr id="323" name="Google Shape;323;p22"/>
          <p:cNvSpPr txBox="1"/>
          <p:nvPr/>
        </p:nvSpPr>
        <p:spPr>
          <a:xfrm>
            <a:off x="6509703" y="609229"/>
            <a:ext cx="1931700" cy="41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Montserrat"/>
                <a:ea typeface="Montserrat"/>
                <a:cs typeface="Montserrat"/>
                <a:sym typeface="Montserrat"/>
              </a:rPr>
              <a:t>People</a:t>
            </a:r>
            <a:endParaRPr b="1" sz="1000">
              <a:latin typeface="Montserrat"/>
              <a:ea typeface="Montserrat"/>
              <a:cs typeface="Montserrat"/>
              <a:sym typeface="Montserrat"/>
            </a:endParaRPr>
          </a:p>
        </p:txBody>
      </p:sp>
      <p:sp>
        <p:nvSpPr>
          <p:cNvPr id="324" name="Google Shape;324;p22"/>
          <p:cNvSpPr txBox="1"/>
          <p:nvPr/>
        </p:nvSpPr>
        <p:spPr>
          <a:xfrm>
            <a:off x="914402" y="609229"/>
            <a:ext cx="1931700" cy="41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Montserrat"/>
                <a:ea typeface="Montserrat"/>
                <a:cs typeface="Montserrat"/>
                <a:sym typeface="Montserrat"/>
              </a:rPr>
              <a:t>Businesses</a:t>
            </a:r>
            <a:endParaRPr b="1" sz="1000">
              <a:latin typeface="Montserrat"/>
              <a:ea typeface="Montserrat"/>
              <a:cs typeface="Montserrat"/>
              <a:sym typeface="Montserrat"/>
            </a:endParaRPr>
          </a:p>
        </p:txBody>
      </p:sp>
      <p:grpSp>
        <p:nvGrpSpPr>
          <p:cNvPr id="325" name="Google Shape;325;p22"/>
          <p:cNvGrpSpPr/>
          <p:nvPr/>
        </p:nvGrpSpPr>
        <p:grpSpPr>
          <a:xfrm>
            <a:off x="3282368" y="664051"/>
            <a:ext cx="759811" cy="301355"/>
            <a:chOff x="2846219" y="1715575"/>
            <a:chExt cx="759811" cy="572700"/>
          </a:xfrm>
        </p:grpSpPr>
        <p:sp>
          <p:nvSpPr>
            <p:cNvPr id="326" name="Google Shape;326;p22"/>
            <p:cNvSpPr/>
            <p:nvPr/>
          </p:nvSpPr>
          <p:spPr>
            <a:xfrm rot="10800000">
              <a:off x="3297930" y="1756966"/>
              <a:ext cx="144000" cy="488700"/>
            </a:xfrm>
            <a:prstGeom prst="rect">
              <a:avLst/>
            </a:prstGeom>
            <a:solidFill>
              <a:srgbClr val="4653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2"/>
            <p:cNvSpPr/>
            <p:nvPr/>
          </p:nvSpPr>
          <p:spPr>
            <a:xfrm rot="10800000">
              <a:off x="3154061" y="1756966"/>
              <a:ext cx="144000" cy="488700"/>
            </a:xfrm>
            <a:prstGeom prst="rect">
              <a:avLst/>
            </a:prstGeom>
            <a:solidFill>
              <a:srgbClr val="82A3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2"/>
            <p:cNvSpPr/>
            <p:nvPr/>
          </p:nvSpPr>
          <p:spPr>
            <a:xfrm rot="10800000">
              <a:off x="3010188" y="1756966"/>
              <a:ext cx="144000" cy="488700"/>
            </a:xfrm>
            <a:prstGeom prst="rect">
              <a:avLst/>
            </a:prstGeom>
            <a:solidFill>
              <a:srgbClr val="9FC4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2"/>
            <p:cNvSpPr/>
            <p:nvPr/>
          </p:nvSpPr>
          <p:spPr>
            <a:xfrm rot="10800000">
              <a:off x="2846219" y="1715575"/>
              <a:ext cx="164100" cy="572700"/>
            </a:xfrm>
            <a:prstGeom prst="rightArrow">
              <a:avLst>
                <a:gd fmla="val 85251" name="adj1"/>
                <a:gd fmla="val 65361" name="adj2"/>
              </a:avLst>
            </a:prstGeom>
            <a:solidFill>
              <a:srgbClr val="C0D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2"/>
            <p:cNvSpPr/>
            <p:nvPr/>
          </p:nvSpPr>
          <p:spPr>
            <a:xfrm>
              <a:off x="3441930" y="1715575"/>
              <a:ext cx="164100" cy="572700"/>
            </a:xfrm>
            <a:prstGeom prst="rightArrow">
              <a:avLst>
                <a:gd fmla="val 85251" name="adj1"/>
                <a:gd fmla="val 65361" name="adj2"/>
              </a:avLst>
            </a:prstGeom>
            <a:solidFill>
              <a:srgbClr val="2021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 name="Google Shape;331;p22"/>
          <p:cNvSpPr/>
          <p:nvPr/>
        </p:nvSpPr>
        <p:spPr>
          <a:xfrm>
            <a:off x="1818752" y="967468"/>
            <a:ext cx="123000" cy="124200"/>
          </a:xfrm>
          <a:prstGeom prst="rect">
            <a:avLst/>
          </a:prstGeom>
          <a:solidFill>
            <a:srgbClr val="C0D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 name="Google Shape;332;p22"/>
          <p:cNvGrpSpPr/>
          <p:nvPr/>
        </p:nvGrpSpPr>
        <p:grpSpPr>
          <a:xfrm rot="10800000">
            <a:off x="5313627" y="664051"/>
            <a:ext cx="759811" cy="301355"/>
            <a:chOff x="2846219" y="1715575"/>
            <a:chExt cx="759811" cy="572700"/>
          </a:xfrm>
        </p:grpSpPr>
        <p:sp>
          <p:nvSpPr>
            <p:cNvPr id="333" name="Google Shape;333;p22"/>
            <p:cNvSpPr/>
            <p:nvPr/>
          </p:nvSpPr>
          <p:spPr>
            <a:xfrm rot="10800000">
              <a:off x="3297930" y="1756966"/>
              <a:ext cx="144000" cy="488700"/>
            </a:xfrm>
            <a:prstGeom prst="rect">
              <a:avLst/>
            </a:prstGeom>
            <a:solidFill>
              <a:srgbClr val="4653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2"/>
            <p:cNvSpPr/>
            <p:nvPr/>
          </p:nvSpPr>
          <p:spPr>
            <a:xfrm rot="10800000">
              <a:off x="3154061" y="1756966"/>
              <a:ext cx="144000" cy="488700"/>
            </a:xfrm>
            <a:prstGeom prst="rect">
              <a:avLst/>
            </a:prstGeom>
            <a:solidFill>
              <a:srgbClr val="82A3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2"/>
            <p:cNvSpPr/>
            <p:nvPr/>
          </p:nvSpPr>
          <p:spPr>
            <a:xfrm rot="10800000">
              <a:off x="3010188" y="1756966"/>
              <a:ext cx="144000" cy="488700"/>
            </a:xfrm>
            <a:prstGeom prst="rect">
              <a:avLst/>
            </a:prstGeom>
            <a:solidFill>
              <a:srgbClr val="9FC4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2"/>
            <p:cNvSpPr/>
            <p:nvPr/>
          </p:nvSpPr>
          <p:spPr>
            <a:xfrm rot="10800000">
              <a:off x="2846219" y="1715575"/>
              <a:ext cx="164100" cy="572700"/>
            </a:xfrm>
            <a:prstGeom prst="rightArrow">
              <a:avLst>
                <a:gd fmla="val 85251" name="adj1"/>
                <a:gd fmla="val 65361" name="adj2"/>
              </a:avLst>
            </a:prstGeom>
            <a:solidFill>
              <a:srgbClr val="C0D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2"/>
            <p:cNvSpPr/>
            <p:nvPr/>
          </p:nvSpPr>
          <p:spPr>
            <a:xfrm>
              <a:off x="3441930" y="1715575"/>
              <a:ext cx="164100" cy="572700"/>
            </a:xfrm>
            <a:prstGeom prst="rightArrow">
              <a:avLst>
                <a:gd fmla="val 85251" name="adj1"/>
                <a:gd fmla="val 65361" name="adj2"/>
              </a:avLst>
            </a:prstGeom>
            <a:solidFill>
              <a:srgbClr val="2021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 name="Google Shape;338;p22"/>
          <p:cNvGrpSpPr/>
          <p:nvPr/>
        </p:nvGrpSpPr>
        <p:grpSpPr>
          <a:xfrm>
            <a:off x="4478444" y="554349"/>
            <a:ext cx="398919" cy="520760"/>
            <a:chOff x="2108132" y="1561500"/>
            <a:chExt cx="555675" cy="725394"/>
          </a:xfrm>
        </p:grpSpPr>
        <p:grpSp>
          <p:nvGrpSpPr>
            <p:cNvPr id="339" name="Google Shape;339;p22"/>
            <p:cNvGrpSpPr/>
            <p:nvPr/>
          </p:nvGrpSpPr>
          <p:grpSpPr>
            <a:xfrm>
              <a:off x="2108132" y="1731219"/>
              <a:ext cx="555675" cy="555675"/>
              <a:chOff x="3944838" y="1452675"/>
              <a:chExt cx="982800" cy="982800"/>
            </a:xfrm>
          </p:grpSpPr>
          <p:grpSp>
            <p:nvGrpSpPr>
              <p:cNvPr id="340" name="Google Shape;340;p22"/>
              <p:cNvGrpSpPr/>
              <p:nvPr/>
            </p:nvGrpSpPr>
            <p:grpSpPr>
              <a:xfrm>
                <a:off x="3944838" y="1452675"/>
                <a:ext cx="982800" cy="982800"/>
                <a:chOff x="3792438" y="3177550"/>
                <a:chExt cx="982800" cy="982800"/>
              </a:xfrm>
            </p:grpSpPr>
            <p:sp>
              <p:nvSpPr>
                <p:cNvPr id="341" name="Google Shape;341;p22"/>
                <p:cNvSpPr/>
                <p:nvPr/>
              </p:nvSpPr>
              <p:spPr>
                <a:xfrm>
                  <a:off x="3792438" y="3177550"/>
                  <a:ext cx="982800" cy="982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2" name="Google Shape;342;p22"/>
                <p:cNvCxnSpPr/>
                <p:nvPr/>
              </p:nvCxnSpPr>
              <p:spPr>
                <a:xfrm>
                  <a:off x="4025313" y="3919438"/>
                  <a:ext cx="149400" cy="0"/>
                </a:xfrm>
                <a:prstGeom prst="straightConnector1">
                  <a:avLst/>
                </a:prstGeom>
                <a:noFill/>
                <a:ln cap="flat" cmpd="sng" w="9525">
                  <a:solidFill>
                    <a:schemeClr val="dk2"/>
                  </a:solidFill>
                  <a:prstDash val="solid"/>
                  <a:round/>
                  <a:headEnd len="med" w="med" type="none"/>
                  <a:tailEnd len="med" w="med" type="none"/>
                </a:ln>
              </p:spPr>
            </p:cxnSp>
            <p:cxnSp>
              <p:nvCxnSpPr>
                <p:cNvPr id="343" name="Google Shape;343;p22"/>
                <p:cNvCxnSpPr/>
                <p:nvPr/>
              </p:nvCxnSpPr>
              <p:spPr>
                <a:xfrm>
                  <a:off x="4209141" y="3919438"/>
                  <a:ext cx="149400" cy="0"/>
                </a:xfrm>
                <a:prstGeom prst="straightConnector1">
                  <a:avLst/>
                </a:prstGeom>
                <a:noFill/>
                <a:ln cap="flat" cmpd="sng" w="9525">
                  <a:solidFill>
                    <a:schemeClr val="dk2"/>
                  </a:solidFill>
                  <a:prstDash val="solid"/>
                  <a:round/>
                  <a:headEnd len="med" w="med" type="none"/>
                  <a:tailEnd len="med" w="med" type="none"/>
                </a:ln>
              </p:spPr>
            </p:cxnSp>
            <p:cxnSp>
              <p:nvCxnSpPr>
                <p:cNvPr id="344" name="Google Shape;344;p22"/>
                <p:cNvCxnSpPr/>
                <p:nvPr/>
              </p:nvCxnSpPr>
              <p:spPr>
                <a:xfrm>
                  <a:off x="4392969" y="3919438"/>
                  <a:ext cx="149400" cy="0"/>
                </a:xfrm>
                <a:prstGeom prst="straightConnector1">
                  <a:avLst/>
                </a:prstGeom>
                <a:noFill/>
                <a:ln cap="flat" cmpd="sng" w="9525">
                  <a:solidFill>
                    <a:schemeClr val="dk2"/>
                  </a:solidFill>
                  <a:prstDash val="solid"/>
                  <a:round/>
                  <a:headEnd len="med" w="med" type="none"/>
                  <a:tailEnd len="med" w="med" type="none"/>
                </a:ln>
              </p:spPr>
            </p:cxnSp>
            <p:cxnSp>
              <p:nvCxnSpPr>
                <p:cNvPr id="345" name="Google Shape;345;p22"/>
                <p:cNvCxnSpPr/>
                <p:nvPr/>
              </p:nvCxnSpPr>
              <p:spPr>
                <a:xfrm>
                  <a:off x="4025313" y="3972650"/>
                  <a:ext cx="149400" cy="0"/>
                </a:xfrm>
                <a:prstGeom prst="straightConnector1">
                  <a:avLst/>
                </a:prstGeom>
                <a:noFill/>
                <a:ln cap="flat" cmpd="sng" w="9525">
                  <a:solidFill>
                    <a:schemeClr val="dk2"/>
                  </a:solidFill>
                  <a:prstDash val="solid"/>
                  <a:round/>
                  <a:headEnd len="med" w="med" type="none"/>
                  <a:tailEnd len="med" w="med" type="none"/>
                </a:ln>
              </p:spPr>
            </p:cxnSp>
            <p:cxnSp>
              <p:nvCxnSpPr>
                <p:cNvPr id="346" name="Google Shape;346;p22"/>
                <p:cNvCxnSpPr/>
                <p:nvPr/>
              </p:nvCxnSpPr>
              <p:spPr>
                <a:xfrm>
                  <a:off x="4209141" y="3972650"/>
                  <a:ext cx="149400" cy="0"/>
                </a:xfrm>
                <a:prstGeom prst="straightConnector1">
                  <a:avLst/>
                </a:prstGeom>
                <a:noFill/>
                <a:ln cap="flat" cmpd="sng" w="9525">
                  <a:solidFill>
                    <a:schemeClr val="dk2"/>
                  </a:solidFill>
                  <a:prstDash val="solid"/>
                  <a:round/>
                  <a:headEnd len="med" w="med" type="none"/>
                  <a:tailEnd len="med" w="med" type="none"/>
                </a:ln>
              </p:spPr>
            </p:cxnSp>
            <p:cxnSp>
              <p:nvCxnSpPr>
                <p:cNvPr id="347" name="Google Shape;347;p22"/>
                <p:cNvCxnSpPr/>
                <p:nvPr/>
              </p:nvCxnSpPr>
              <p:spPr>
                <a:xfrm>
                  <a:off x="4392969" y="3972650"/>
                  <a:ext cx="149400" cy="0"/>
                </a:xfrm>
                <a:prstGeom prst="straightConnector1">
                  <a:avLst/>
                </a:prstGeom>
                <a:noFill/>
                <a:ln cap="flat" cmpd="sng" w="9525">
                  <a:solidFill>
                    <a:schemeClr val="dk2"/>
                  </a:solidFill>
                  <a:prstDash val="solid"/>
                  <a:round/>
                  <a:headEnd len="med" w="med" type="none"/>
                  <a:tailEnd len="med" w="med" type="none"/>
                </a:ln>
              </p:spPr>
            </p:cxnSp>
            <p:cxnSp>
              <p:nvCxnSpPr>
                <p:cNvPr id="348" name="Google Shape;348;p22"/>
                <p:cNvCxnSpPr/>
                <p:nvPr/>
              </p:nvCxnSpPr>
              <p:spPr>
                <a:xfrm>
                  <a:off x="4025313" y="4025863"/>
                  <a:ext cx="149400" cy="0"/>
                </a:xfrm>
                <a:prstGeom prst="straightConnector1">
                  <a:avLst/>
                </a:prstGeom>
                <a:noFill/>
                <a:ln cap="flat" cmpd="sng" w="9525">
                  <a:solidFill>
                    <a:schemeClr val="dk2"/>
                  </a:solidFill>
                  <a:prstDash val="solid"/>
                  <a:round/>
                  <a:headEnd len="med" w="med" type="none"/>
                  <a:tailEnd len="med" w="med" type="none"/>
                </a:ln>
              </p:spPr>
            </p:cxnSp>
            <p:cxnSp>
              <p:nvCxnSpPr>
                <p:cNvPr id="349" name="Google Shape;349;p22"/>
                <p:cNvCxnSpPr/>
                <p:nvPr/>
              </p:nvCxnSpPr>
              <p:spPr>
                <a:xfrm>
                  <a:off x="4209141" y="4025863"/>
                  <a:ext cx="149400" cy="0"/>
                </a:xfrm>
                <a:prstGeom prst="straightConnector1">
                  <a:avLst/>
                </a:prstGeom>
                <a:noFill/>
                <a:ln cap="flat" cmpd="sng" w="9525">
                  <a:solidFill>
                    <a:schemeClr val="dk2"/>
                  </a:solidFill>
                  <a:prstDash val="solid"/>
                  <a:round/>
                  <a:headEnd len="med" w="med" type="none"/>
                  <a:tailEnd len="med" w="med" type="none"/>
                </a:ln>
              </p:spPr>
            </p:cxnSp>
            <p:cxnSp>
              <p:nvCxnSpPr>
                <p:cNvPr id="350" name="Google Shape;350;p22"/>
                <p:cNvCxnSpPr/>
                <p:nvPr/>
              </p:nvCxnSpPr>
              <p:spPr>
                <a:xfrm>
                  <a:off x="4392969" y="4025863"/>
                  <a:ext cx="149400" cy="0"/>
                </a:xfrm>
                <a:prstGeom prst="straightConnector1">
                  <a:avLst/>
                </a:prstGeom>
                <a:noFill/>
                <a:ln cap="flat" cmpd="sng" w="9525">
                  <a:solidFill>
                    <a:schemeClr val="dk2"/>
                  </a:solidFill>
                  <a:prstDash val="solid"/>
                  <a:round/>
                  <a:headEnd len="med" w="med" type="none"/>
                  <a:tailEnd len="med" w="med" type="none"/>
                </a:ln>
              </p:spPr>
            </p:cxnSp>
          </p:grpSp>
          <p:grpSp>
            <p:nvGrpSpPr>
              <p:cNvPr id="351" name="Google Shape;351;p22"/>
              <p:cNvGrpSpPr/>
              <p:nvPr/>
            </p:nvGrpSpPr>
            <p:grpSpPr>
              <a:xfrm>
                <a:off x="4177738" y="2141488"/>
                <a:ext cx="517056" cy="0"/>
                <a:chOff x="4025313" y="3919438"/>
                <a:chExt cx="517056" cy="0"/>
              </a:xfrm>
            </p:grpSpPr>
            <p:cxnSp>
              <p:nvCxnSpPr>
                <p:cNvPr id="352" name="Google Shape;352;p22"/>
                <p:cNvCxnSpPr/>
                <p:nvPr/>
              </p:nvCxnSpPr>
              <p:spPr>
                <a:xfrm>
                  <a:off x="4025313" y="3919438"/>
                  <a:ext cx="149400" cy="0"/>
                </a:xfrm>
                <a:prstGeom prst="straightConnector1">
                  <a:avLst/>
                </a:prstGeom>
                <a:noFill/>
                <a:ln cap="flat" cmpd="sng" w="9525">
                  <a:solidFill>
                    <a:schemeClr val="dk2"/>
                  </a:solidFill>
                  <a:prstDash val="solid"/>
                  <a:round/>
                  <a:headEnd len="med" w="med" type="none"/>
                  <a:tailEnd len="med" w="med" type="none"/>
                </a:ln>
              </p:spPr>
            </p:cxnSp>
            <p:cxnSp>
              <p:nvCxnSpPr>
                <p:cNvPr id="353" name="Google Shape;353;p22"/>
                <p:cNvCxnSpPr/>
                <p:nvPr/>
              </p:nvCxnSpPr>
              <p:spPr>
                <a:xfrm>
                  <a:off x="4209141" y="3919438"/>
                  <a:ext cx="149400" cy="0"/>
                </a:xfrm>
                <a:prstGeom prst="straightConnector1">
                  <a:avLst/>
                </a:prstGeom>
                <a:noFill/>
                <a:ln cap="flat" cmpd="sng" w="9525">
                  <a:solidFill>
                    <a:schemeClr val="dk2"/>
                  </a:solidFill>
                  <a:prstDash val="solid"/>
                  <a:round/>
                  <a:headEnd len="med" w="med" type="none"/>
                  <a:tailEnd len="med" w="med" type="none"/>
                </a:ln>
              </p:spPr>
            </p:cxnSp>
            <p:cxnSp>
              <p:nvCxnSpPr>
                <p:cNvPr id="354" name="Google Shape;354;p22"/>
                <p:cNvCxnSpPr/>
                <p:nvPr/>
              </p:nvCxnSpPr>
              <p:spPr>
                <a:xfrm>
                  <a:off x="4392969" y="3919438"/>
                  <a:ext cx="149400" cy="0"/>
                </a:xfrm>
                <a:prstGeom prst="straightConnector1">
                  <a:avLst/>
                </a:prstGeom>
                <a:noFill/>
                <a:ln cap="flat" cmpd="sng" w="9525">
                  <a:solidFill>
                    <a:schemeClr val="dk2"/>
                  </a:solidFill>
                  <a:prstDash val="solid"/>
                  <a:round/>
                  <a:headEnd len="med" w="med" type="none"/>
                  <a:tailEnd len="med" w="med" type="none"/>
                </a:ln>
              </p:spPr>
            </p:cxnSp>
          </p:grpSp>
          <p:grpSp>
            <p:nvGrpSpPr>
              <p:cNvPr id="355" name="Google Shape;355;p22"/>
              <p:cNvGrpSpPr/>
              <p:nvPr/>
            </p:nvGrpSpPr>
            <p:grpSpPr>
              <a:xfrm>
                <a:off x="4177738" y="2089463"/>
                <a:ext cx="517056" cy="0"/>
                <a:chOff x="4025313" y="3923688"/>
                <a:chExt cx="517056" cy="0"/>
              </a:xfrm>
            </p:grpSpPr>
            <p:cxnSp>
              <p:nvCxnSpPr>
                <p:cNvPr id="356" name="Google Shape;356;p22"/>
                <p:cNvCxnSpPr/>
                <p:nvPr/>
              </p:nvCxnSpPr>
              <p:spPr>
                <a:xfrm>
                  <a:off x="4025313" y="3923688"/>
                  <a:ext cx="149400" cy="0"/>
                </a:xfrm>
                <a:prstGeom prst="straightConnector1">
                  <a:avLst/>
                </a:prstGeom>
                <a:noFill/>
                <a:ln cap="flat" cmpd="sng" w="9525">
                  <a:solidFill>
                    <a:schemeClr val="dk2"/>
                  </a:solidFill>
                  <a:prstDash val="solid"/>
                  <a:round/>
                  <a:headEnd len="med" w="med" type="none"/>
                  <a:tailEnd len="med" w="med" type="none"/>
                </a:ln>
              </p:spPr>
            </p:cxnSp>
            <p:cxnSp>
              <p:nvCxnSpPr>
                <p:cNvPr id="357" name="Google Shape;357;p22"/>
                <p:cNvCxnSpPr/>
                <p:nvPr/>
              </p:nvCxnSpPr>
              <p:spPr>
                <a:xfrm>
                  <a:off x="4209141" y="392368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358" name="Google Shape;358;p22"/>
                <p:cNvCxnSpPr/>
                <p:nvPr/>
              </p:nvCxnSpPr>
              <p:spPr>
                <a:xfrm>
                  <a:off x="4392969" y="3923688"/>
                  <a:ext cx="149400" cy="0"/>
                </a:xfrm>
                <a:prstGeom prst="straightConnector1">
                  <a:avLst/>
                </a:prstGeom>
                <a:noFill/>
                <a:ln cap="flat" cmpd="sng" w="9525">
                  <a:solidFill>
                    <a:schemeClr val="dk2"/>
                  </a:solidFill>
                  <a:prstDash val="solid"/>
                  <a:round/>
                  <a:headEnd len="med" w="med" type="none"/>
                  <a:tailEnd len="med" w="med" type="none"/>
                </a:ln>
              </p:spPr>
            </p:cxnSp>
          </p:grpSp>
          <p:grpSp>
            <p:nvGrpSpPr>
              <p:cNvPr id="359" name="Google Shape;359;p22"/>
              <p:cNvGrpSpPr/>
              <p:nvPr/>
            </p:nvGrpSpPr>
            <p:grpSpPr>
              <a:xfrm>
                <a:off x="4177738" y="2037438"/>
                <a:ext cx="517056" cy="0"/>
                <a:chOff x="4025313" y="3923688"/>
                <a:chExt cx="517056" cy="0"/>
              </a:xfrm>
            </p:grpSpPr>
            <p:cxnSp>
              <p:nvCxnSpPr>
                <p:cNvPr id="360" name="Google Shape;360;p22"/>
                <p:cNvCxnSpPr/>
                <p:nvPr/>
              </p:nvCxnSpPr>
              <p:spPr>
                <a:xfrm>
                  <a:off x="4025313" y="392368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361" name="Google Shape;361;p22"/>
                <p:cNvCxnSpPr/>
                <p:nvPr/>
              </p:nvCxnSpPr>
              <p:spPr>
                <a:xfrm>
                  <a:off x="4209141" y="392368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362" name="Google Shape;362;p22"/>
                <p:cNvCxnSpPr/>
                <p:nvPr/>
              </p:nvCxnSpPr>
              <p:spPr>
                <a:xfrm>
                  <a:off x="4392969" y="3923688"/>
                  <a:ext cx="149400" cy="0"/>
                </a:xfrm>
                <a:prstGeom prst="straightConnector1">
                  <a:avLst/>
                </a:prstGeom>
                <a:noFill/>
                <a:ln cap="flat" cmpd="sng" w="19050">
                  <a:solidFill>
                    <a:schemeClr val="dk2"/>
                  </a:solidFill>
                  <a:prstDash val="solid"/>
                  <a:round/>
                  <a:headEnd len="med" w="med" type="none"/>
                  <a:tailEnd len="med" w="med" type="none"/>
                </a:ln>
              </p:spPr>
            </p:cxnSp>
          </p:grpSp>
        </p:grpSp>
        <p:sp>
          <p:nvSpPr>
            <p:cNvPr id="363" name="Google Shape;363;p22"/>
            <p:cNvSpPr/>
            <p:nvPr/>
          </p:nvSpPr>
          <p:spPr>
            <a:xfrm>
              <a:off x="2108182" y="1561500"/>
              <a:ext cx="555600" cy="5556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4" name="Google Shape;364;p22"/>
            <p:cNvPicPr preferRelativeResize="0"/>
            <p:nvPr/>
          </p:nvPicPr>
          <p:blipFill rotWithShape="1">
            <a:blip r:embed="rId4">
              <a:alphaModFix/>
            </a:blip>
            <a:srcRect b="48970" l="37954" r="36992" t="31381"/>
            <a:stretch/>
          </p:blipFill>
          <p:spPr>
            <a:xfrm>
              <a:off x="2185150" y="1682124"/>
              <a:ext cx="400488" cy="313423"/>
            </a:xfrm>
            <a:prstGeom prst="rect">
              <a:avLst/>
            </a:prstGeom>
            <a:noFill/>
            <a:ln>
              <a:noFill/>
            </a:ln>
          </p:spPr>
        </p:pic>
      </p:grpSp>
      <p:sp>
        <p:nvSpPr>
          <p:cNvPr id="365" name="Google Shape;365;p22"/>
          <p:cNvSpPr/>
          <p:nvPr/>
        </p:nvSpPr>
        <p:spPr>
          <a:xfrm>
            <a:off x="1818752" y="1754785"/>
            <a:ext cx="123000" cy="124200"/>
          </a:xfrm>
          <a:prstGeom prst="rect">
            <a:avLst/>
          </a:prstGeom>
          <a:solidFill>
            <a:srgbClr val="C0D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2"/>
          <p:cNvSpPr/>
          <p:nvPr/>
        </p:nvSpPr>
        <p:spPr>
          <a:xfrm>
            <a:off x="7414052" y="967468"/>
            <a:ext cx="123000" cy="124200"/>
          </a:xfrm>
          <a:prstGeom prst="rect">
            <a:avLst/>
          </a:prstGeom>
          <a:solidFill>
            <a:srgbClr val="C0D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2"/>
          <p:cNvSpPr/>
          <p:nvPr/>
        </p:nvSpPr>
        <p:spPr>
          <a:xfrm>
            <a:off x="7414052" y="1754785"/>
            <a:ext cx="123000" cy="124200"/>
          </a:xfrm>
          <a:prstGeom prst="rect">
            <a:avLst/>
          </a:prstGeom>
          <a:solidFill>
            <a:srgbClr val="C0D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2"/>
          <p:cNvSpPr/>
          <p:nvPr/>
        </p:nvSpPr>
        <p:spPr>
          <a:xfrm>
            <a:off x="5319000" y="3025050"/>
            <a:ext cx="3294900" cy="238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latin typeface="Montserrat"/>
                <a:ea typeface="Montserrat"/>
                <a:cs typeface="Montserrat"/>
                <a:sym typeface="Montserrat"/>
              </a:rPr>
              <a:t>What will help us to build it</a:t>
            </a:r>
            <a:endParaRPr b="1" sz="1000">
              <a:latin typeface="Montserrat"/>
              <a:ea typeface="Montserrat"/>
              <a:cs typeface="Montserrat"/>
              <a:sym typeface="Montserrat"/>
            </a:endParaRPr>
          </a:p>
          <a:p>
            <a:pPr indent="0" lvl="0" marL="0" rtl="0" algn="l">
              <a:lnSpc>
                <a:spcPct val="115000"/>
              </a:lnSpc>
              <a:spcBef>
                <a:spcPts val="0"/>
              </a:spcBef>
              <a:spcAft>
                <a:spcPts val="0"/>
              </a:spcAft>
              <a:buNone/>
            </a:pPr>
            <a:r>
              <a:t/>
            </a:r>
            <a:endParaRPr sz="1000">
              <a:latin typeface="Montserrat"/>
              <a:ea typeface="Montserrat"/>
              <a:cs typeface="Montserrat"/>
              <a:sym typeface="Montserrat"/>
            </a:endParaRPr>
          </a:p>
          <a:p>
            <a:pPr indent="-292100" lvl="0" marL="457200" rtl="0" algn="l">
              <a:lnSpc>
                <a:spcPct val="115000"/>
              </a:lnSpc>
              <a:spcBef>
                <a:spcPts val="0"/>
              </a:spcBef>
              <a:spcAft>
                <a:spcPts val="0"/>
              </a:spcAft>
              <a:buSzPts val="1000"/>
              <a:buFont typeface="Montserrat"/>
              <a:buChar char="-"/>
            </a:pPr>
            <a:r>
              <a:rPr lang="en" sz="1000">
                <a:latin typeface="Montserrat"/>
                <a:ea typeface="Montserrat"/>
                <a:cs typeface="Montserrat"/>
                <a:sym typeface="Montserrat"/>
              </a:rPr>
              <a:t>Rapidly growing market opportunities leveraged by GDPR</a:t>
            </a:r>
            <a:endParaRPr sz="1000">
              <a:latin typeface="Montserrat"/>
              <a:ea typeface="Montserrat"/>
              <a:cs typeface="Montserrat"/>
              <a:sym typeface="Montserrat"/>
            </a:endParaRPr>
          </a:p>
          <a:p>
            <a:pPr indent="0" lvl="0" marL="457200" rtl="0" algn="l">
              <a:lnSpc>
                <a:spcPct val="115000"/>
              </a:lnSpc>
              <a:spcBef>
                <a:spcPts val="0"/>
              </a:spcBef>
              <a:spcAft>
                <a:spcPts val="0"/>
              </a:spcAft>
              <a:buNone/>
            </a:pPr>
            <a:r>
              <a:t/>
            </a:r>
            <a:endParaRPr sz="1000">
              <a:latin typeface="Montserrat"/>
              <a:ea typeface="Montserrat"/>
              <a:cs typeface="Montserrat"/>
              <a:sym typeface="Montserrat"/>
            </a:endParaRPr>
          </a:p>
          <a:p>
            <a:pPr indent="-292100" lvl="0" marL="457200" rtl="0" algn="l">
              <a:lnSpc>
                <a:spcPct val="115000"/>
              </a:lnSpc>
              <a:spcBef>
                <a:spcPts val="0"/>
              </a:spcBef>
              <a:spcAft>
                <a:spcPts val="0"/>
              </a:spcAft>
              <a:buSzPts val="1000"/>
              <a:buFont typeface="Montserrat"/>
              <a:buChar char="-"/>
            </a:pPr>
            <a:r>
              <a:rPr lang="en" sz="1000">
                <a:latin typeface="Montserrat"/>
                <a:ea typeface="Montserrat"/>
                <a:cs typeface="Montserrat"/>
                <a:sym typeface="Montserrat"/>
              </a:rPr>
              <a:t>Lack of direct competitors</a:t>
            </a:r>
            <a:endParaRPr sz="1000">
              <a:latin typeface="Montserrat"/>
              <a:ea typeface="Montserrat"/>
              <a:cs typeface="Montserrat"/>
              <a:sym typeface="Montserrat"/>
            </a:endParaRPr>
          </a:p>
          <a:p>
            <a:pPr indent="0" lvl="0" marL="457200" rtl="0" algn="l">
              <a:lnSpc>
                <a:spcPct val="115000"/>
              </a:lnSpc>
              <a:spcBef>
                <a:spcPts val="0"/>
              </a:spcBef>
              <a:spcAft>
                <a:spcPts val="0"/>
              </a:spcAft>
              <a:buNone/>
            </a:pPr>
            <a:r>
              <a:t/>
            </a:r>
            <a:endParaRPr sz="1000">
              <a:latin typeface="Montserrat"/>
              <a:ea typeface="Montserrat"/>
              <a:cs typeface="Montserrat"/>
              <a:sym typeface="Montserrat"/>
            </a:endParaRPr>
          </a:p>
          <a:p>
            <a:pPr indent="-292100" lvl="0" marL="457200" rtl="0" algn="l">
              <a:lnSpc>
                <a:spcPct val="115000"/>
              </a:lnSpc>
              <a:spcBef>
                <a:spcPts val="0"/>
              </a:spcBef>
              <a:spcAft>
                <a:spcPts val="0"/>
              </a:spcAft>
              <a:buSzPts val="1000"/>
              <a:buFont typeface="Montserrat"/>
              <a:buChar char="-"/>
            </a:pPr>
            <a:r>
              <a:rPr lang="en" sz="1000">
                <a:latin typeface="Montserrat"/>
                <a:ea typeface="Montserrat"/>
                <a:cs typeface="Montserrat"/>
                <a:sym typeface="Montserrat"/>
              </a:rPr>
              <a:t>Easy-to-scale solution</a:t>
            </a:r>
            <a:endParaRPr sz="1000">
              <a:latin typeface="Montserrat"/>
              <a:ea typeface="Montserrat"/>
              <a:cs typeface="Montserrat"/>
              <a:sym typeface="Montserrat"/>
            </a:endParaRPr>
          </a:p>
          <a:p>
            <a:pPr indent="0" lvl="0" marL="457200" rtl="0" algn="l">
              <a:lnSpc>
                <a:spcPct val="115000"/>
              </a:lnSpc>
              <a:spcBef>
                <a:spcPts val="0"/>
              </a:spcBef>
              <a:spcAft>
                <a:spcPts val="0"/>
              </a:spcAft>
              <a:buNone/>
            </a:pPr>
            <a:r>
              <a:t/>
            </a:r>
            <a:endParaRPr sz="1000">
              <a:latin typeface="Montserrat"/>
              <a:ea typeface="Montserrat"/>
              <a:cs typeface="Montserrat"/>
              <a:sym typeface="Montserrat"/>
            </a:endParaRPr>
          </a:p>
          <a:p>
            <a:pPr indent="-292100" lvl="0" marL="457200" rtl="0" algn="l">
              <a:lnSpc>
                <a:spcPct val="115000"/>
              </a:lnSpc>
              <a:spcBef>
                <a:spcPts val="0"/>
              </a:spcBef>
              <a:spcAft>
                <a:spcPts val="0"/>
              </a:spcAft>
              <a:buSzPts val="1000"/>
              <a:buFont typeface="Montserrat"/>
              <a:buChar char="-"/>
            </a:pPr>
            <a:r>
              <a:rPr lang="en" sz="1000">
                <a:latin typeface="Montserrat"/>
                <a:ea typeface="Montserrat"/>
                <a:cs typeface="Montserrat"/>
                <a:sym typeface="Montserrat"/>
              </a:rPr>
              <a:t>Position: market democratizer</a:t>
            </a:r>
            <a:endParaRPr sz="1000">
              <a:latin typeface="Montserrat"/>
              <a:ea typeface="Montserrat"/>
              <a:cs typeface="Montserrat"/>
              <a:sym typeface="Montserrat"/>
            </a:endParaRPr>
          </a:p>
        </p:txBody>
      </p:sp>
      <p:sp>
        <p:nvSpPr>
          <p:cNvPr id="369" name="Google Shape;369;p22"/>
          <p:cNvSpPr/>
          <p:nvPr/>
        </p:nvSpPr>
        <p:spPr>
          <a:xfrm>
            <a:off x="1073825" y="3025050"/>
            <a:ext cx="3294900" cy="238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latin typeface="Montserrat"/>
                <a:ea typeface="Montserrat"/>
                <a:cs typeface="Montserrat"/>
                <a:sym typeface="Montserrat"/>
              </a:rPr>
              <a:t>How do we see a better world</a:t>
            </a:r>
            <a:endParaRPr b="1" sz="1000">
              <a:latin typeface="Montserrat"/>
              <a:ea typeface="Montserrat"/>
              <a:cs typeface="Montserrat"/>
              <a:sym typeface="Montserrat"/>
            </a:endParaRPr>
          </a:p>
          <a:p>
            <a:pPr indent="0" lvl="0" marL="0" rtl="0" algn="l">
              <a:lnSpc>
                <a:spcPct val="115000"/>
              </a:lnSpc>
              <a:spcBef>
                <a:spcPts val="0"/>
              </a:spcBef>
              <a:spcAft>
                <a:spcPts val="0"/>
              </a:spcAft>
              <a:buNone/>
            </a:pPr>
            <a:r>
              <a:t/>
            </a:r>
            <a:endParaRPr sz="1000">
              <a:latin typeface="Montserrat"/>
              <a:ea typeface="Montserrat"/>
              <a:cs typeface="Montserrat"/>
              <a:sym typeface="Montserrat"/>
            </a:endParaRPr>
          </a:p>
          <a:p>
            <a:pPr indent="-292100" lvl="0" marL="457200" rtl="0" algn="l">
              <a:lnSpc>
                <a:spcPct val="115000"/>
              </a:lnSpc>
              <a:spcBef>
                <a:spcPts val="0"/>
              </a:spcBef>
              <a:spcAft>
                <a:spcPts val="0"/>
              </a:spcAft>
              <a:buSzPts val="1000"/>
              <a:buFont typeface="Montserrat"/>
              <a:buChar char="-"/>
            </a:pPr>
            <a:r>
              <a:rPr lang="en" sz="1000">
                <a:latin typeface="Montserrat"/>
                <a:ea typeface="Montserrat"/>
                <a:cs typeface="Montserrat"/>
                <a:sym typeface="Montserrat"/>
              </a:rPr>
              <a:t>There is no vendor lock based on data importability</a:t>
            </a:r>
            <a:endParaRPr sz="1000">
              <a:latin typeface="Montserrat"/>
              <a:ea typeface="Montserrat"/>
              <a:cs typeface="Montserrat"/>
              <a:sym typeface="Montserrat"/>
            </a:endParaRPr>
          </a:p>
          <a:p>
            <a:pPr indent="0" lvl="0" marL="457200" rtl="0" algn="l">
              <a:lnSpc>
                <a:spcPct val="115000"/>
              </a:lnSpc>
              <a:spcBef>
                <a:spcPts val="0"/>
              </a:spcBef>
              <a:spcAft>
                <a:spcPts val="0"/>
              </a:spcAft>
              <a:buNone/>
            </a:pPr>
            <a:r>
              <a:t/>
            </a:r>
            <a:endParaRPr sz="1000">
              <a:latin typeface="Montserrat"/>
              <a:ea typeface="Montserrat"/>
              <a:cs typeface="Montserrat"/>
              <a:sym typeface="Montserrat"/>
            </a:endParaRPr>
          </a:p>
          <a:p>
            <a:pPr indent="-292100" lvl="0" marL="457200" rtl="0" algn="l">
              <a:lnSpc>
                <a:spcPct val="115000"/>
              </a:lnSpc>
              <a:spcBef>
                <a:spcPts val="0"/>
              </a:spcBef>
              <a:spcAft>
                <a:spcPts val="0"/>
              </a:spcAft>
              <a:buSzPts val="1000"/>
              <a:buFont typeface="Montserrat"/>
              <a:buChar char="-"/>
            </a:pPr>
            <a:r>
              <a:rPr lang="en" sz="1000">
                <a:latin typeface="Montserrat"/>
                <a:ea typeface="Montserrat"/>
                <a:cs typeface="Montserrat"/>
                <a:sym typeface="Montserrat"/>
              </a:rPr>
              <a:t>Companies compete in providing better service, not making user’s transition harder (or switch cost higher)</a:t>
            </a:r>
            <a:endParaRPr sz="1000">
              <a:latin typeface="Montserrat"/>
              <a:ea typeface="Montserrat"/>
              <a:cs typeface="Montserrat"/>
              <a:sym typeface="Montserrat"/>
            </a:endParaRPr>
          </a:p>
          <a:p>
            <a:pPr indent="0" lvl="0" marL="457200" rtl="0" algn="l">
              <a:lnSpc>
                <a:spcPct val="115000"/>
              </a:lnSpc>
              <a:spcBef>
                <a:spcPts val="0"/>
              </a:spcBef>
              <a:spcAft>
                <a:spcPts val="0"/>
              </a:spcAft>
              <a:buNone/>
            </a:pPr>
            <a:r>
              <a:t/>
            </a:r>
            <a:endParaRPr sz="1000">
              <a:latin typeface="Montserrat"/>
              <a:ea typeface="Montserrat"/>
              <a:cs typeface="Montserrat"/>
              <a:sym typeface="Montserrat"/>
            </a:endParaRPr>
          </a:p>
          <a:p>
            <a:pPr indent="-292100" lvl="0" marL="457200" rtl="0" algn="l">
              <a:lnSpc>
                <a:spcPct val="115000"/>
              </a:lnSpc>
              <a:spcBef>
                <a:spcPts val="0"/>
              </a:spcBef>
              <a:spcAft>
                <a:spcPts val="0"/>
              </a:spcAft>
              <a:buSzPts val="1000"/>
              <a:buFont typeface="Montserrat"/>
              <a:buChar char="-"/>
            </a:pPr>
            <a:r>
              <a:rPr lang="en" sz="1000">
                <a:solidFill>
                  <a:srgbClr val="000000"/>
                </a:solidFill>
                <a:latin typeface="Montserrat"/>
                <a:ea typeface="Montserrat"/>
                <a:cs typeface="Montserrat"/>
                <a:sym typeface="Montserrat"/>
              </a:rPr>
              <a:t>Users can switch between services easily</a:t>
            </a:r>
            <a:endParaRPr sz="1000">
              <a:latin typeface="Montserrat"/>
              <a:ea typeface="Montserrat"/>
              <a:cs typeface="Montserrat"/>
              <a:sym typeface="Montserrat"/>
            </a:endParaRPr>
          </a:p>
        </p:txBody>
      </p:sp>
      <p:sp>
        <p:nvSpPr>
          <p:cNvPr id="370" name="Google Shape;370;p22"/>
          <p:cNvSpPr/>
          <p:nvPr/>
        </p:nvSpPr>
        <p:spPr>
          <a:xfrm>
            <a:off x="1073825" y="3320725"/>
            <a:ext cx="3294900" cy="39300"/>
          </a:xfrm>
          <a:prstGeom prst="rect">
            <a:avLst/>
          </a:prstGeom>
          <a:solidFill>
            <a:srgbClr val="82A3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Montserrat"/>
              <a:ea typeface="Montserrat"/>
              <a:cs typeface="Montserrat"/>
              <a:sym typeface="Montserrat"/>
            </a:endParaRPr>
          </a:p>
        </p:txBody>
      </p:sp>
      <p:sp>
        <p:nvSpPr>
          <p:cNvPr id="371" name="Google Shape;371;p22"/>
          <p:cNvSpPr/>
          <p:nvPr/>
        </p:nvSpPr>
        <p:spPr>
          <a:xfrm>
            <a:off x="5318989" y="3320725"/>
            <a:ext cx="3294900" cy="39300"/>
          </a:xfrm>
          <a:prstGeom prst="rect">
            <a:avLst/>
          </a:prstGeom>
          <a:solidFill>
            <a:srgbClr val="9FC4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Montserrat"/>
              <a:ea typeface="Montserrat"/>
              <a:cs typeface="Montserrat"/>
              <a:sym typeface="Montserrat"/>
            </a:endParaRPr>
          </a:p>
        </p:txBody>
      </p:sp>
      <p:sp>
        <p:nvSpPr>
          <p:cNvPr id="372" name="Google Shape;372;p22"/>
          <p:cNvSpPr/>
          <p:nvPr/>
        </p:nvSpPr>
        <p:spPr>
          <a:xfrm>
            <a:off x="1073825" y="3025050"/>
            <a:ext cx="3294900" cy="39300"/>
          </a:xfrm>
          <a:prstGeom prst="rect">
            <a:avLst/>
          </a:prstGeom>
          <a:solidFill>
            <a:srgbClr val="82A3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Montserrat"/>
              <a:ea typeface="Montserrat"/>
              <a:cs typeface="Montserrat"/>
              <a:sym typeface="Montserrat"/>
            </a:endParaRPr>
          </a:p>
        </p:txBody>
      </p:sp>
      <p:sp>
        <p:nvSpPr>
          <p:cNvPr id="373" name="Google Shape;373;p22"/>
          <p:cNvSpPr/>
          <p:nvPr/>
        </p:nvSpPr>
        <p:spPr>
          <a:xfrm>
            <a:off x="5318989" y="3025050"/>
            <a:ext cx="3294900" cy="39300"/>
          </a:xfrm>
          <a:prstGeom prst="rect">
            <a:avLst/>
          </a:prstGeom>
          <a:solidFill>
            <a:srgbClr val="9FC4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77" name="Shape 377"/>
        <p:cNvGrpSpPr/>
        <p:nvPr/>
      </p:nvGrpSpPr>
      <p:grpSpPr>
        <a:xfrm>
          <a:off x="0" y="0"/>
          <a:ext cx="0" cy="0"/>
          <a:chOff x="0" y="0"/>
          <a:chExt cx="0" cy="0"/>
        </a:xfrm>
      </p:grpSpPr>
      <p:sp>
        <p:nvSpPr>
          <p:cNvPr id="378" name="Google Shape;378;p23"/>
          <p:cNvSpPr txBox="1"/>
          <p:nvPr/>
        </p:nvSpPr>
        <p:spPr>
          <a:xfrm>
            <a:off x="2718975" y="2230275"/>
            <a:ext cx="7109400" cy="3096600"/>
          </a:xfrm>
          <a:prstGeom prst="rect">
            <a:avLst/>
          </a:prstGeom>
          <a:noFill/>
          <a:ln>
            <a:noFill/>
          </a:ln>
        </p:spPr>
        <p:txBody>
          <a:bodyPr anchorCtr="0" anchor="t" bIns="91425" lIns="91425" spcFirstLastPara="1" rIns="91425" wrap="square" tIns="91425">
            <a:noAutofit/>
          </a:bodyPr>
          <a:lstStyle/>
          <a:p>
            <a:pPr indent="0" lvl="0" marL="457200" rtl="0" algn="r">
              <a:spcBef>
                <a:spcPts val="0"/>
              </a:spcBef>
              <a:spcAft>
                <a:spcPts val="0"/>
              </a:spcAft>
              <a:buNone/>
            </a:pPr>
            <a:r>
              <a:rPr lang="en" sz="20000">
                <a:solidFill>
                  <a:srgbClr val="F3F3F3"/>
                </a:solidFill>
                <a:latin typeface="Montserrat"/>
                <a:ea typeface="Montserrat"/>
                <a:cs typeface="Montserrat"/>
                <a:sym typeface="Montserrat"/>
              </a:rPr>
              <a:t>~10%</a:t>
            </a:r>
            <a:endParaRPr sz="20000">
              <a:solidFill>
                <a:srgbClr val="F3F3F3"/>
              </a:solidFill>
              <a:latin typeface="Montserrat"/>
              <a:ea typeface="Montserrat"/>
              <a:cs typeface="Montserrat"/>
              <a:sym typeface="Montserrat"/>
            </a:endParaRPr>
          </a:p>
        </p:txBody>
      </p:sp>
      <p:sp>
        <p:nvSpPr>
          <p:cNvPr id="379" name="Google Shape;379;p23"/>
          <p:cNvSpPr txBox="1"/>
          <p:nvPr/>
        </p:nvSpPr>
        <p:spPr>
          <a:xfrm>
            <a:off x="914400" y="-2325"/>
            <a:ext cx="8229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Montserrat"/>
                <a:ea typeface="Montserrat"/>
                <a:cs typeface="Montserrat"/>
                <a:sym typeface="Montserrat"/>
              </a:rPr>
              <a:t>The Market for UDAPTOR is still establishing</a:t>
            </a:r>
            <a:endParaRPr sz="2800">
              <a:solidFill>
                <a:srgbClr val="000000"/>
              </a:solidFill>
              <a:latin typeface="Montserrat"/>
              <a:ea typeface="Montserrat"/>
              <a:cs typeface="Montserrat"/>
              <a:sym typeface="Montserrat"/>
            </a:endParaRPr>
          </a:p>
        </p:txBody>
      </p:sp>
      <p:sp>
        <p:nvSpPr>
          <p:cNvPr id="380" name="Google Shape;380;p23"/>
          <p:cNvSpPr txBox="1"/>
          <p:nvPr/>
        </p:nvSpPr>
        <p:spPr>
          <a:xfrm>
            <a:off x="914550" y="812950"/>
            <a:ext cx="4652700" cy="20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u="sng">
                <a:latin typeface="Montserrat"/>
                <a:ea typeface="Montserrat"/>
                <a:cs typeface="Montserrat"/>
                <a:sym typeface="Montserrat"/>
              </a:rPr>
              <a:t>TAM</a:t>
            </a:r>
            <a:r>
              <a:rPr lang="en" sz="1000" u="sng">
                <a:latin typeface="Montserrat"/>
                <a:ea typeface="Montserrat"/>
                <a:cs typeface="Montserrat"/>
                <a:sym typeface="Montserrat"/>
              </a:rPr>
              <a:t>(Total addressable market) = </a:t>
            </a:r>
            <a:r>
              <a:rPr b="1" lang="en" sz="1100" u="sng">
                <a:solidFill>
                  <a:schemeClr val="dk1"/>
                </a:solidFill>
                <a:latin typeface="Montserrat"/>
                <a:ea typeface="Montserrat"/>
                <a:cs typeface="Montserrat"/>
                <a:sym typeface="Montserrat"/>
              </a:rPr>
              <a:t>€</a:t>
            </a:r>
            <a:r>
              <a:rPr b="1" lang="en" sz="1000" u="sng">
                <a:latin typeface="Montserrat"/>
                <a:ea typeface="Montserrat"/>
                <a:cs typeface="Montserrat"/>
                <a:sym typeface="Montserrat"/>
              </a:rPr>
              <a:t>2,3B</a:t>
            </a:r>
            <a:r>
              <a:rPr lang="en" sz="1000" u="sng">
                <a:latin typeface="Montserrat"/>
                <a:ea typeface="Montserrat"/>
                <a:cs typeface="Montserrat"/>
                <a:sym typeface="Montserrat"/>
              </a:rPr>
              <a:t>:</a:t>
            </a:r>
            <a:endParaRPr sz="1000" u="sng">
              <a:latin typeface="Montserrat"/>
              <a:ea typeface="Montserrat"/>
              <a:cs typeface="Montserrat"/>
              <a:sym typeface="Montserrat"/>
            </a:endParaRPr>
          </a:p>
          <a:p>
            <a:pPr indent="0" lvl="0" marL="0" rtl="0" algn="l">
              <a:spcBef>
                <a:spcPts val="0"/>
              </a:spcBef>
              <a:spcAft>
                <a:spcPts val="0"/>
              </a:spcAft>
              <a:buNone/>
            </a:pPr>
            <a:r>
              <a:t/>
            </a:r>
            <a:endParaRPr sz="1000">
              <a:latin typeface="Montserrat"/>
              <a:ea typeface="Montserrat"/>
              <a:cs typeface="Montserrat"/>
              <a:sym typeface="Montserrat"/>
            </a:endParaRPr>
          </a:p>
          <a:p>
            <a:pPr indent="-292100" lvl="0" marL="457200" rtl="0" algn="l">
              <a:spcBef>
                <a:spcPts val="0"/>
              </a:spcBef>
              <a:spcAft>
                <a:spcPts val="0"/>
              </a:spcAft>
              <a:buSzPts val="1000"/>
              <a:buFont typeface="Montserrat"/>
              <a:buAutoNum type="arabicParenR"/>
            </a:pPr>
            <a:r>
              <a:rPr lang="en" sz="1000">
                <a:latin typeface="Montserrat"/>
                <a:ea typeface="Montserrat"/>
                <a:cs typeface="Montserrat"/>
                <a:sym typeface="Montserrat"/>
              </a:rPr>
              <a:t>5804 data-driven startups with a $4.5M average valuation[REF]</a:t>
            </a:r>
            <a:endParaRPr sz="1000">
              <a:latin typeface="Montserrat"/>
              <a:ea typeface="Montserrat"/>
              <a:cs typeface="Montserrat"/>
              <a:sym typeface="Montserrat"/>
            </a:endParaRPr>
          </a:p>
          <a:p>
            <a:pPr indent="0" lvl="0" marL="457200" rtl="0" algn="l">
              <a:spcBef>
                <a:spcPts val="0"/>
              </a:spcBef>
              <a:spcAft>
                <a:spcPts val="0"/>
              </a:spcAft>
              <a:buNone/>
            </a:pPr>
            <a:r>
              <a:t/>
            </a:r>
            <a:endParaRPr sz="1000">
              <a:latin typeface="Montserrat"/>
              <a:ea typeface="Montserrat"/>
              <a:cs typeface="Montserrat"/>
              <a:sym typeface="Montserrat"/>
            </a:endParaRPr>
          </a:p>
          <a:p>
            <a:pPr indent="457200" lvl="0" marL="457200" rtl="0" algn="l">
              <a:spcBef>
                <a:spcPts val="0"/>
              </a:spcBef>
              <a:spcAft>
                <a:spcPts val="0"/>
              </a:spcAft>
              <a:buNone/>
            </a:pPr>
            <a:r>
              <a:rPr lang="en" sz="1000">
                <a:latin typeface="Montserrat"/>
                <a:ea typeface="Montserrat"/>
                <a:cs typeface="Montserrat"/>
                <a:sym typeface="Montserrat"/>
              </a:rPr>
              <a:t>$4,500,000 x 5,804 = $26,118,000,000</a:t>
            </a:r>
            <a:endParaRPr sz="1000">
              <a:latin typeface="Montserrat"/>
              <a:ea typeface="Montserrat"/>
              <a:cs typeface="Montserrat"/>
              <a:sym typeface="Montserrat"/>
            </a:endParaRPr>
          </a:p>
          <a:p>
            <a:pPr indent="457200" lvl="0" marL="457200" rtl="0" algn="l">
              <a:spcBef>
                <a:spcPts val="0"/>
              </a:spcBef>
              <a:spcAft>
                <a:spcPts val="0"/>
              </a:spcAft>
              <a:buNone/>
            </a:pPr>
            <a:r>
              <a:t/>
            </a:r>
            <a:endParaRPr sz="1000">
              <a:latin typeface="Montserrat"/>
              <a:ea typeface="Montserrat"/>
              <a:cs typeface="Montserrat"/>
              <a:sym typeface="Montserrat"/>
            </a:endParaRPr>
          </a:p>
          <a:p>
            <a:pPr indent="-292100" lvl="0" marL="457200" rtl="0" algn="l">
              <a:spcBef>
                <a:spcPts val="0"/>
              </a:spcBef>
              <a:spcAft>
                <a:spcPts val="0"/>
              </a:spcAft>
              <a:buSzPts val="1000"/>
              <a:buFont typeface="Montserrat"/>
              <a:buAutoNum type="arabicParenR"/>
            </a:pPr>
            <a:r>
              <a:rPr lang="en" sz="1000">
                <a:latin typeface="Montserrat"/>
                <a:ea typeface="Montserrat"/>
                <a:cs typeface="Montserrat"/>
                <a:sym typeface="Montserrat"/>
              </a:rPr>
              <a:t>Startups spend  ~10% of their budget for Marketing[REF]</a:t>
            </a:r>
            <a:endParaRPr sz="1000">
              <a:latin typeface="Montserrat"/>
              <a:ea typeface="Montserrat"/>
              <a:cs typeface="Montserrat"/>
              <a:sym typeface="Montserrat"/>
            </a:endParaRPr>
          </a:p>
          <a:p>
            <a:pPr indent="0" lvl="0" marL="914400" rtl="0" algn="l">
              <a:spcBef>
                <a:spcPts val="0"/>
              </a:spcBef>
              <a:spcAft>
                <a:spcPts val="0"/>
              </a:spcAft>
              <a:buNone/>
            </a:pPr>
            <a:r>
              <a:t/>
            </a:r>
            <a:endParaRPr sz="1000">
              <a:latin typeface="Montserrat"/>
              <a:ea typeface="Montserrat"/>
              <a:cs typeface="Montserrat"/>
              <a:sym typeface="Montserrat"/>
            </a:endParaRPr>
          </a:p>
          <a:p>
            <a:pPr indent="0" lvl="0" marL="914400" rtl="0" algn="l">
              <a:spcBef>
                <a:spcPts val="0"/>
              </a:spcBef>
              <a:spcAft>
                <a:spcPts val="0"/>
              </a:spcAft>
              <a:buNone/>
            </a:pPr>
            <a:r>
              <a:rPr lang="en" sz="1000">
                <a:latin typeface="Montserrat"/>
                <a:ea typeface="Montserrat"/>
                <a:cs typeface="Montserrat"/>
                <a:sym typeface="Montserrat"/>
              </a:rPr>
              <a:t>$26,118,000,000 x 10% = $2,611,800,000</a:t>
            </a:r>
            <a:endParaRPr sz="1000">
              <a:latin typeface="Montserrat"/>
              <a:ea typeface="Montserrat"/>
              <a:cs typeface="Montserrat"/>
              <a:sym typeface="Montserrat"/>
            </a:endParaRPr>
          </a:p>
          <a:p>
            <a:pPr indent="0" lvl="0" marL="0" rtl="0" algn="l">
              <a:spcBef>
                <a:spcPts val="0"/>
              </a:spcBef>
              <a:spcAft>
                <a:spcPts val="0"/>
              </a:spcAft>
              <a:buNone/>
            </a:pPr>
            <a:r>
              <a:t/>
            </a:r>
            <a:endParaRPr sz="700">
              <a:latin typeface="Montserrat"/>
              <a:ea typeface="Montserrat"/>
              <a:cs typeface="Montserrat"/>
              <a:sym typeface="Montserrat"/>
            </a:endParaRPr>
          </a:p>
        </p:txBody>
      </p:sp>
      <p:sp>
        <p:nvSpPr>
          <p:cNvPr id="381" name="Google Shape;381;p23"/>
          <p:cNvSpPr/>
          <p:nvPr/>
        </p:nvSpPr>
        <p:spPr>
          <a:xfrm>
            <a:off x="5567250" y="637725"/>
            <a:ext cx="3197400" cy="3197400"/>
          </a:xfrm>
          <a:prstGeom prst="ellipse">
            <a:avLst/>
          </a:prstGeom>
          <a:solidFill>
            <a:srgbClr val="82A3A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latin typeface="Montserrat"/>
                <a:ea typeface="Montserrat"/>
                <a:cs typeface="Montserrat"/>
                <a:sym typeface="Montserrat"/>
              </a:rPr>
              <a:t>TAM</a:t>
            </a:r>
            <a:endParaRPr sz="36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3600">
                <a:solidFill>
                  <a:srgbClr val="FFFFFF"/>
                </a:solidFill>
                <a:latin typeface="Montserrat"/>
                <a:ea typeface="Montserrat"/>
                <a:cs typeface="Montserrat"/>
                <a:sym typeface="Montserrat"/>
              </a:rPr>
              <a:t>   €2,3B</a:t>
            </a:r>
            <a:endParaRPr sz="3600">
              <a:solidFill>
                <a:srgbClr val="FFFFFF"/>
              </a:solidFill>
              <a:latin typeface="Montserrat"/>
              <a:ea typeface="Montserrat"/>
              <a:cs typeface="Montserrat"/>
              <a:sym typeface="Montserrat"/>
            </a:endParaRPr>
          </a:p>
        </p:txBody>
      </p:sp>
      <p:sp>
        <p:nvSpPr>
          <p:cNvPr id="382" name="Google Shape;382;p23"/>
          <p:cNvSpPr/>
          <p:nvPr/>
        </p:nvSpPr>
        <p:spPr>
          <a:xfrm>
            <a:off x="6603444" y="2327050"/>
            <a:ext cx="1453200" cy="1453200"/>
          </a:xfrm>
          <a:prstGeom prst="ellipse">
            <a:avLst/>
          </a:prstGeom>
          <a:solidFill>
            <a:srgbClr val="9FC49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SOM</a:t>
            </a:r>
            <a:endParaRPr sz="1800">
              <a:latin typeface="Montserrat"/>
              <a:ea typeface="Montserrat"/>
              <a:cs typeface="Montserrat"/>
              <a:sym typeface="Montserrat"/>
            </a:endParaRPr>
          </a:p>
          <a:p>
            <a:pPr indent="0" lvl="0" marL="0" rtl="0" algn="l">
              <a:spcBef>
                <a:spcPts val="0"/>
              </a:spcBef>
              <a:spcAft>
                <a:spcPts val="0"/>
              </a:spcAft>
              <a:buNone/>
            </a:pPr>
            <a:r>
              <a:rPr lang="en" sz="1800">
                <a:latin typeface="Montserrat"/>
                <a:ea typeface="Montserrat"/>
                <a:cs typeface="Montserrat"/>
                <a:sym typeface="Montserrat"/>
              </a:rPr>
              <a:t>   €256M</a:t>
            </a:r>
            <a:endParaRPr sz="1800">
              <a:latin typeface="Montserrat"/>
              <a:ea typeface="Montserrat"/>
              <a:cs typeface="Montserrat"/>
              <a:sym typeface="Montserrat"/>
            </a:endParaRPr>
          </a:p>
        </p:txBody>
      </p:sp>
      <p:pic>
        <p:nvPicPr>
          <p:cNvPr id="383" name="Google Shape;383;p23"/>
          <p:cNvPicPr preferRelativeResize="0"/>
          <p:nvPr/>
        </p:nvPicPr>
        <p:blipFill rotWithShape="1">
          <a:blip r:embed="rId4">
            <a:alphaModFix/>
          </a:blip>
          <a:srcRect b="48970" l="37954" r="36992" t="31381"/>
          <a:stretch/>
        </p:blipFill>
        <p:spPr>
          <a:xfrm>
            <a:off x="237249" y="123025"/>
            <a:ext cx="411450" cy="322000"/>
          </a:xfrm>
          <a:prstGeom prst="rect">
            <a:avLst/>
          </a:prstGeom>
          <a:noFill/>
          <a:ln>
            <a:noFill/>
          </a:ln>
        </p:spPr>
      </p:pic>
      <p:sp>
        <p:nvSpPr>
          <p:cNvPr id="384" name="Google Shape;384;p23"/>
          <p:cNvSpPr txBox="1"/>
          <p:nvPr/>
        </p:nvSpPr>
        <p:spPr>
          <a:xfrm>
            <a:off x="2067575" y="4579450"/>
            <a:ext cx="5092200" cy="4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Montserrat"/>
                <a:ea typeface="Montserrat"/>
                <a:cs typeface="Montserrat"/>
                <a:sym typeface="Montserrat"/>
              </a:rPr>
              <a:t>We are aiming at market share of ~10% in 4-5 years</a:t>
            </a:r>
            <a:endParaRPr b="1"/>
          </a:p>
        </p:txBody>
      </p:sp>
      <p:sp>
        <p:nvSpPr>
          <p:cNvPr id="385" name="Google Shape;385;p23"/>
          <p:cNvSpPr txBox="1"/>
          <p:nvPr/>
        </p:nvSpPr>
        <p:spPr>
          <a:xfrm>
            <a:off x="914400" y="2929975"/>
            <a:ext cx="4652700" cy="16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u="sng">
                <a:solidFill>
                  <a:schemeClr val="dk1"/>
                </a:solidFill>
                <a:latin typeface="Montserrat"/>
                <a:ea typeface="Montserrat"/>
                <a:cs typeface="Montserrat"/>
                <a:sym typeface="Montserrat"/>
              </a:rPr>
              <a:t>SOM</a:t>
            </a:r>
            <a:r>
              <a:rPr lang="en" sz="1000" u="sng">
                <a:solidFill>
                  <a:schemeClr val="dk1"/>
                </a:solidFill>
                <a:latin typeface="Montserrat"/>
                <a:ea typeface="Montserrat"/>
                <a:cs typeface="Montserrat"/>
                <a:sym typeface="Montserrat"/>
              </a:rPr>
              <a:t>(Serviceable obtainable market) =  </a:t>
            </a:r>
            <a:r>
              <a:rPr b="1" lang="en" sz="1100" u="sng">
                <a:solidFill>
                  <a:schemeClr val="dk1"/>
                </a:solidFill>
                <a:latin typeface="Montserrat"/>
                <a:ea typeface="Montserrat"/>
                <a:cs typeface="Montserrat"/>
                <a:sym typeface="Montserrat"/>
              </a:rPr>
              <a:t>€</a:t>
            </a:r>
            <a:r>
              <a:rPr b="1" lang="en" sz="1000" u="sng">
                <a:solidFill>
                  <a:schemeClr val="dk1"/>
                </a:solidFill>
                <a:latin typeface="Montserrat"/>
                <a:ea typeface="Montserrat"/>
                <a:cs typeface="Montserrat"/>
                <a:sym typeface="Montserrat"/>
              </a:rPr>
              <a:t>256M</a:t>
            </a:r>
            <a:r>
              <a:rPr lang="en" sz="1000" u="sng">
                <a:solidFill>
                  <a:schemeClr val="dk1"/>
                </a:solidFill>
                <a:latin typeface="Montserrat"/>
                <a:ea typeface="Montserrat"/>
                <a:cs typeface="Montserrat"/>
                <a:sym typeface="Montserrat"/>
              </a:rPr>
              <a:t>:</a:t>
            </a:r>
            <a:endParaRPr sz="1000" u="sng">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000">
              <a:solidFill>
                <a:schemeClr val="dk1"/>
              </a:solidFill>
              <a:latin typeface="Montserrat"/>
              <a:ea typeface="Montserrat"/>
              <a:cs typeface="Montserrat"/>
              <a:sym typeface="Montserrat"/>
            </a:endParaRPr>
          </a:p>
          <a:p>
            <a:pPr indent="-292100" lvl="0" marL="457200" rtl="0" algn="l">
              <a:spcBef>
                <a:spcPts val="0"/>
              </a:spcBef>
              <a:spcAft>
                <a:spcPts val="0"/>
              </a:spcAft>
              <a:buClr>
                <a:schemeClr val="dk1"/>
              </a:buClr>
              <a:buSzPts val="1000"/>
              <a:buFont typeface="Montserrat"/>
              <a:buAutoNum type="arabicParenR"/>
            </a:pPr>
            <a:r>
              <a:rPr lang="en" sz="1000">
                <a:solidFill>
                  <a:schemeClr val="dk1"/>
                </a:solidFill>
                <a:latin typeface="Montserrat"/>
                <a:ea typeface="Montserrat"/>
                <a:cs typeface="Montserrat"/>
                <a:sym typeface="Montserrat"/>
              </a:rPr>
              <a:t>The population of the EU is 512.6M[REF] + assume that 25% of people will switch 1 service in a year and 25% will try out brand new startup</a:t>
            </a:r>
            <a:endParaRPr sz="10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000">
              <a:solidFill>
                <a:schemeClr val="dk1"/>
              </a:solidFill>
              <a:latin typeface="Montserrat"/>
              <a:ea typeface="Montserrat"/>
              <a:cs typeface="Montserrat"/>
              <a:sym typeface="Montserrat"/>
            </a:endParaRPr>
          </a:p>
          <a:p>
            <a:pPr indent="-292100" lvl="0" marL="457200" rtl="0" algn="l">
              <a:spcBef>
                <a:spcPts val="0"/>
              </a:spcBef>
              <a:spcAft>
                <a:spcPts val="0"/>
              </a:spcAft>
              <a:buClr>
                <a:schemeClr val="dk1"/>
              </a:buClr>
              <a:buSzPts val="1000"/>
              <a:buFont typeface="Montserrat"/>
              <a:buAutoNum type="arabicParenR"/>
            </a:pPr>
            <a:r>
              <a:rPr lang="en" sz="1000">
                <a:solidFill>
                  <a:schemeClr val="dk1"/>
                </a:solidFill>
                <a:latin typeface="Montserrat"/>
                <a:ea typeface="Montserrat"/>
                <a:cs typeface="Montserrat"/>
                <a:sym typeface="Montserrat"/>
              </a:rPr>
              <a:t>Transaction price = €1</a:t>
            </a:r>
            <a:endParaRPr sz="10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0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000">
                <a:solidFill>
                  <a:schemeClr val="dk1"/>
                </a:solidFill>
                <a:latin typeface="Montserrat"/>
                <a:ea typeface="Montserrat"/>
                <a:cs typeface="Montserrat"/>
                <a:sym typeface="Montserrat"/>
              </a:rPr>
              <a:t>		512,600,000 x (25%+25%) * €1 = €256,300,000</a:t>
            </a:r>
            <a:endParaRPr sz="1000">
              <a:solidFill>
                <a:schemeClr val="dk1"/>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89" name="Shape 389"/>
        <p:cNvGrpSpPr/>
        <p:nvPr/>
      </p:nvGrpSpPr>
      <p:grpSpPr>
        <a:xfrm>
          <a:off x="0" y="0"/>
          <a:ext cx="0" cy="0"/>
          <a:chOff x="0" y="0"/>
          <a:chExt cx="0" cy="0"/>
        </a:xfrm>
      </p:grpSpPr>
      <p:sp>
        <p:nvSpPr>
          <p:cNvPr id="390" name="Google Shape;390;p24"/>
          <p:cNvSpPr txBox="1"/>
          <p:nvPr/>
        </p:nvSpPr>
        <p:spPr>
          <a:xfrm>
            <a:off x="914400" y="-2325"/>
            <a:ext cx="8229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Montserrat"/>
                <a:ea typeface="Montserrat"/>
                <a:cs typeface="Montserrat"/>
                <a:sym typeface="Montserrat"/>
              </a:rPr>
              <a:t>Substitutes are our real and only competitor</a:t>
            </a:r>
            <a:endParaRPr sz="2800">
              <a:solidFill>
                <a:srgbClr val="000000"/>
              </a:solidFill>
              <a:latin typeface="Montserrat"/>
              <a:ea typeface="Montserrat"/>
              <a:cs typeface="Montserrat"/>
              <a:sym typeface="Montserrat"/>
            </a:endParaRPr>
          </a:p>
        </p:txBody>
      </p:sp>
      <p:sp>
        <p:nvSpPr>
          <p:cNvPr id="391" name="Google Shape;391;p24"/>
          <p:cNvSpPr/>
          <p:nvPr/>
        </p:nvSpPr>
        <p:spPr>
          <a:xfrm>
            <a:off x="4288200" y="756500"/>
            <a:ext cx="567600" cy="491100"/>
          </a:xfrm>
          <a:prstGeom prst="triangle">
            <a:avLst>
              <a:gd fmla="val 50000" name="adj"/>
            </a:avLst>
          </a:prstGeom>
          <a:solidFill>
            <a:srgbClr val="9FC490">
              <a:alpha val="51540"/>
            </a:srgbClr>
          </a:solid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p:txBody>
      </p:sp>
      <p:sp>
        <p:nvSpPr>
          <p:cNvPr id="392" name="Google Shape;392;p24"/>
          <p:cNvSpPr/>
          <p:nvPr/>
        </p:nvSpPr>
        <p:spPr>
          <a:xfrm>
            <a:off x="7016975" y="756500"/>
            <a:ext cx="567600" cy="491100"/>
          </a:xfrm>
          <a:prstGeom prst="triangle">
            <a:avLst>
              <a:gd fmla="val 50000" name="adj"/>
            </a:avLst>
          </a:prstGeom>
          <a:solidFill>
            <a:srgbClr val="9FC490">
              <a:alpha val="51540"/>
            </a:srgbClr>
          </a:solid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p:txBody>
      </p:sp>
      <p:sp>
        <p:nvSpPr>
          <p:cNvPr id="393" name="Google Shape;393;p24"/>
          <p:cNvSpPr/>
          <p:nvPr/>
        </p:nvSpPr>
        <p:spPr>
          <a:xfrm>
            <a:off x="1559425" y="756500"/>
            <a:ext cx="567600" cy="491100"/>
          </a:xfrm>
          <a:prstGeom prst="triangle">
            <a:avLst>
              <a:gd fmla="val 50000" name="adj"/>
            </a:avLst>
          </a:prstGeom>
          <a:solidFill>
            <a:srgbClr val="9FC490">
              <a:alpha val="51540"/>
            </a:srgbClr>
          </a:solid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p:txBody>
      </p:sp>
      <p:sp>
        <p:nvSpPr>
          <p:cNvPr id="394" name="Google Shape;394;p24"/>
          <p:cNvSpPr txBox="1"/>
          <p:nvPr/>
        </p:nvSpPr>
        <p:spPr>
          <a:xfrm>
            <a:off x="1487200" y="1281325"/>
            <a:ext cx="2126100" cy="2892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000">
                <a:solidFill>
                  <a:srgbClr val="595959"/>
                </a:solidFill>
                <a:latin typeface="Montserrat"/>
                <a:ea typeface="Montserrat"/>
                <a:cs typeface="Montserrat"/>
                <a:sym typeface="Montserrat"/>
              </a:rPr>
              <a:t>Onboarding systems</a:t>
            </a:r>
            <a:endParaRPr b="1" sz="1000">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595959"/>
                </a:solidFill>
                <a:latin typeface="Montserrat"/>
                <a:ea typeface="Montserrat"/>
                <a:cs typeface="Montserrat"/>
                <a:sym typeface="Montserrat"/>
              </a:rPr>
              <a:t>- </a:t>
            </a:r>
            <a:r>
              <a:rPr lang="en" sz="1000">
                <a:solidFill>
                  <a:srgbClr val="595959"/>
                </a:solidFill>
                <a:latin typeface="Montserrat"/>
                <a:ea typeface="Montserrat"/>
                <a:cs typeface="Montserrat"/>
                <a:sym typeface="Montserrat"/>
              </a:rPr>
              <a:t>Select your favorite music genres and artists</a:t>
            </a:r>
            <a:endParaRPr sz="1000">
              <a:solidFill>
                <a:srgbClr val="595959"/>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595959"/>
                </a:solidFill>
                <a:latin typeface="Montserrat"/>
                <a:ea typeface="Montserrat"/>
                <a:cs typeface="Montserrat"/>
                <a:sym typeface="Montserrat"/>
              </a:rPr>
              <a:t>- </a:t>
            </a:r>
            <a:r>
              <a:rPr lang="en" sz="1000">
                <a:solidFill>
                  <a:srgbClr val="595959"/>
                </a:solidFill>
                <a:latin typeface="Montserrat"/>
                <a:ea typeface="Montserrat"/>
                <a:cs typeface="Montserrat"/>
                <a:sym typeface="Montserrat"/>
              </a:rPr>
              <a:t>Find interesting topics and pages</a:t>
            </a:r>
            <a:endParaRPr sz="1000">
              <a:solidFill>
                <a:srgbClr val="595959"/>
              </a:solidFill>
              <a:latin typeface="Montserrat"/>
              <a:ea typeface="Montserrat"/>
              <a:cs typeface="Montserrat"/>
              <a:sym typeface="Montserrat"/>
            </a:endParaRPr>
          </a:p>
        </p:txBody>
      </p:sp>
      <p:sp>
        <p:nvSpPr>
          <p:cNvPr id="395" name="Google Shape;395;p24"/>
          <p:cNvSpPr txBox="1"/>
          <p:nvPr/>
        </p:nvSpPr>
        <p:spPr>
          <a:xfrm>
            <a:off x="7016950" y="1281325"/>
            <a:ext cx="2126100" cy="2892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000">
                <a:solidFill>
                  <a:srgbClr val="595959"/>
                </a:solidFill>
                <a:latin typeface="Montserrat"/>
                <a:ea typeface="Montserrat"/>
                <a:cs typeface="Montserrat"/>
                <a:sym typeface="Montserrat"/>
              </a:rPr>
              <a:t>Suffer</a:t>
            </a:r>
            <a:endParaRPr b="1" sz="1000">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595959"/>
                </a:solidFill>
                <a:latin typeface="Montserrat"/>
                <a:ea typeface="Montserrat"/>
                <a:cs typeface="Montserrat"/>
                <a:sym typeface="Montserrat"/>
              </a:rPr>
              <a:t>- Get data from client while he is using new service</a:t>
            </a:r>
            <a:endParaRPr sz="1000">
              <a:solidFill>
                <a:srgbClr val="595959"/>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595959"/>
                </a:solidFill>
                <a:latin typeface="Montserrat"/>
                <a:ea typeface="Montserrat"/>
                <a:cs typeface="Montserrat"/>
                <a:sym typeface="Montserrat"/>
              </a:rPr>
              <a:t>- Propose bad suggestions, provide feasible service</a:t>
            </a:r>
            <a:endParaRPr sz="1000">
              <a:solidFill>
                <a:srgbClr val="595959"/>
              </a:solidFill>
              <a:latin typeface="Montserrat"/>
              <a:ea typeface="Montserrat"/>
              <a:cs typeface="Montserrat"/>
              <a:sym typeface="Montserrat"/>
            </a:endParaRPr>
          </a:p>
        </p:txBody>
      </p:sp>
      <p:sp>
        <p:nvSpPr>
          <p:cNvPr id="396" name="Google Shape;396;p24"/>
          <p:cNvSpPr txBox="1"/>
          <p:nvPr/>
        </p:nvSpPr>
        <p:spPr>
          <a:xfrm>
            <a:off x="1074200" y="4173925"/>
            <a:ext cx="7814400" cy="6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Most of the companies uses </a:t>
            </a:r>
            <a:r>
              <a:rPr b="1" lang="en" u="sng">
                <a:latin typeface="Montserrat"/>
                <a:ea typeface="Montserrat"/>
                <a:cs typeface="Montserrat"/>
                <a:sym typeface="Montserrat"/>
              </a:rPr>
              <a:t>all</a:t>
            </a:r>
            <a:r>
              <a:rPr b="1" lang="en">
                <a:latin typeface="Montserrat"/>
                <a:ea typeface="Montserrat"/>
                <a:cs typeface="Montserrat"/>
                <a:sym typeface="Montserrat"/>
              </a:rPr>
              <a:t> of them together</a:t>
            </a:r>
            <a:endParaRPr b="1">
              <a:latin typeface="Montserrat"/>
              <a:ea typeface="Montserrat"/>
              <a:cs typeface="Montserrat"/>
              <a:sym typeface="Montserrat"/>
            </a:endParaRPr>
          </a:p>
          <a:p>
            <a:pPr indent="0" lvl="0" marL="0" rtl="0" algn="l">
              <a:spcBef>
                <a:spcPts val="0"/>
              </a:spcBef>
              <a:spcAft>
                <a:spcPts val="0"/>
              </a:spcAft>
              <a:buNone/>
            </a:pPr>
            <a:r>
              <a:rPr b="1" lang="en">
                <a:latin typeface="Montserrat"/>
                <a:ea typeface="Montserrat"/>
                <a:cs typeface="Montserrat"/>
                <a:sym typeface="Montserrat"/>
              </a:rPr>
              <a:t>Substitutes fulfill the needs at some point, but UDAPTOR can do better</a:t>
            </a:r>
            <a:endParaRPr b="1">
              <a:latin typeface="Montserrat"/>
              <a:ea typeface="Montserrat"/>
              <a:cs typeface="Montserrat"/>
              <a:sym typeface="Montserrat"/>
            </a:endParaRPr>
          </a:p>
        </p:txBody>
      </p:sp>
      <p:pic>
        <p:nvPicPr>
          <p:cNvPr id="397" name="Google Shape;397;p24"/>
          <p:cNvPicPr preferRelativeResize="0"/>
          <p:nvPr/>
        </p:nvPicPr>
        <p:blipFill rotWithShape="1">
          <a:blip r:embed="rId4">
            <a:alphaModFix/>
          </a:blip>
          <a:srcRect b="48970" l="37954" r="36992" t="31381"/>
          <a:stretch/>
        </p:blipFill>
        <p:spPr>
          <a:xfrm>
            <a:off x="237249" y="123025"/>
            <a:ext cx="411450" cy="322000"/>
          </a:xfrm>
          <a:prstGeom prst="rect">
            <a:avLst/>
          </a:prstGeom>
          <a:noFill/>
          <a:ln>
            <a:noFill/>
          </a:ln>
        </p:spPr>
      </p:pic>
      <p:sp>
        <p:nvSpPr>
          <p:cNvPr id="398" name="Google Shape;398;p24"/>
          <p:cNvSpPr/>
          <p:nvPr/>
        </p:nvSpPr>
        <p:spPr>
          <a:xfrm rot="5400000">
            <a:off x="730456" y="552300"/>
            <a:ext cx="26400" cy="1487100"/>
          </a:xfrm>
          <a:prstGeom prst="rect">
            <a:avLst/>
          </a:prstGeom>
          <a:solidFill>
            <a:srgbClr val="4653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4"/>
          <p:cNvSpPr/>
          <p:nvPr/>
        </p:nvSpPr>
        <p:spPr>
          <a:xfrm rot="5400000">
            <a:off x="8066800" y="232800"/>
            <a:ext cx="26400" cy="2126100"/>
          </a:xfrm>
          <a:prstGeom prst="rect">
            <a:avLst/>
          </a:prstGeom>
          <a:solidFill>
            <a:srgbClr val="82A3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4"/>
          <p:cNvSpPr/>
          <p:nvPr/>
        </p:nvSpPr>
        <p:spPr>
          <a:xfrm rot="5400000">
            <a:off x="5599650" y="-29175"/>
            <a:ext cx="26700" cy="2649600"/>
          </a:xfrm>
          <a:prstGeom prst="rect">
            <a:avLst/>
          </a:prstGeom>
          <a:solidFill>
            <a:srgbClr val="9FC4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4"/>
          <p:cNvSpPr/>
          <p:nvPr/>
        </p:nvSpPr>
        <p:spPr>
          <a:xfrm rot="5400000">
            <a:off x="2871900" y="-30400"/>
            <a:ext cx="27000" cy="2652000"/>
          </a:xfrm>
          <a:prstGeom prst="rect">
            <a:avLst/>
          </a:prstGeom>
          <a:solidFill>
            <a:srgbClr val="C0D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4"/>
          <p:cNvSpPr/>
          <p:nvPr/>
        </p:nvSpPr>
        <p:spPr>
          <a:xfrm rot="1823924">
            <a:off x="1617157" y="700289"/>
            <a:ext cx="26086" cy="645422"/>
          </a:xfrm>
          <a:prstGeom prst="rect">
            <a:avLst/>
          </a:prstGeom>
          <a:solidFill>
            <a:srgbClr val="4653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4"/>
          <p:cNvSpPr/>
          <p:nvPr/>
        </p:nvSpPr>
        <p:spPr>
          <a:xfrm rot="1804115">
            <a:off x="4343651" y="708376"/>
            <a:ext cx="26345" cy="637346"/>
          </a:xfrm>
          <a:prstGeom prst="rect">
            <a:avLst/>
          </a:prstGeom>
          <a:solidFill>
            <a:srgbClr val="C0D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4"/>
          <p:cNvSpPr/>
          <p:nvPr/>
        </p:nvSpPr>
        <p:spPr>
          <a:xfrm rot="1804115">
            <a:off x="7070827" y="709956"/>
            <a:ext cx="26345" cy="633588"/>
          </a:xfrm>
          <a:prstGeom prst="rect">
            <a:avLst/>
          </a:prstGeom>
          <a:solidFill>
            <a:srgbClr val="9FC4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5" name="Google Shape;405;p24"/>
          <p:cNvPicPr preferRelativeResize="0"/>
          <p:nvPr/>
        </p:nvPicPr>
        <p:blipFill rotWithShape="1">
          <a:blip r:embed="rId5">
            <a:alphaModFix/>
          </a:blip>
          <a:srcRect b="62178" l="0" r="0" t="0"/>
          <a:stretch/>
        </p:blipFill>
        <p:spPr>
          <a:xfrm>
            <a:off x="1559425" y="1593096"/>
            <a:ext cx="1547249" cy="1069289"/>
          </a:xfrm>
          <a:prstGeom prst="rect">
            <a:avLst/>
          </a:prstGeom>
          <a:noFill/>
          <a:ln>
            <a:noFill/>
          </a:ln>
        </p:spPr>
      </p:pic>
      <p:pic>
        <p:nvPicPr>
          <p:cNvPr id="406" name="Google Shape;406;p24"/>
          <p:cNvPicPr preferRelativeResize="0"/>
          <p:nvPr/>
        </p:nvPicPr>
        <p:blipFill rotWithShape="1">
          <a:blip r:embed="rId6">
            <a:alphaModFix/>
          </a:blip>
          <a:srcRect b="39581" l="19479" r="18955" t="40744"/>
          <a:stretch/>
        </p:blipFill>
        <p:spPr>
          <a:xfrm>
            <a:off x="4389350" y="1868475"/>
            <a:ext cx="1879063" cy="409537"/>
          </a:xfrm>
          <a:prstGeom prst="rect">
            <a:avLst/>
          </a:prstGeom>
          <a:noFill/>
          <a:ln>
            <a:noFill/>
          </a:ln>
        </p:spPr>
      </p:pic>
      <p:pic>
        <p:nvPicPr>
          <p:cNvPr id="407" name="Google Shape;407;p24"/>
          <p:cNvPicPr preferRelativeResize="0"/>
          <p:nvPr/>
        </p:nvPicPr>
        <p:blipFill rotWithShape="1">
          <a:blip r:embed="rId7">
            <a:alphaModFix/>
          </a:blip>
          <a:srcRect b="18917" l="0" r="0" t="4278"/>
          <a:stretch/>
        </p:blipFill>
        <p:spPr>
          <a:xfrm>
            <a:off x="7089200" y="1593100"/>
            <a:ext cx="1375975" cy="1014600"/>
          </a:xfrm>
          <a:prstGeom prst="rect">
            <a:avLst/>
          </a:prstGeom>
          <a:noFill/>
          <a:ln>
            <a:noFill/>
          </a:ln>
        </p:spPr>
      </p:pic>
      <p:sp>
        <p:nvSpPr>
          <p:cNvPr id="408" name="Google Shape;408;p24"/>
          <p:cNvSpPr txBox="1"/>
          <p:nvPr/>
        </p:nvSpPr>
        <p:spPr>
          <a:xfrm>
            <a:off x="4288200" y="1281325"/>
            <a:ext cx="2126100" cy="2892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000">
                <a:solidFill>
                  <a:srgbClr val="595959"/>
                </a:solidFill>
                <a:latin typeface="Montserrat"/>
                <a:ea typeface="Montserrat"/>
                <a:cs typeface="Montserrat"/>
                <a:sym typeface="Montserrat"/>
              </a:rPr>
              <a:t>Log in via 3rd parties</a:t>
            </a:r>
            <a:endParaRPr b="1" sz="1000">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595959"/>
                </a:solidFill>
                <a:latin typeface="Montserrat"/>
                <a:ea typeface="Montserrat"/>
                <a:cs typeface="Montserrat"/>
                <a:sym typeface="Montserrat"/>
              </a:rPr>
              <a:t>- Login via Facebook/Google</a:t>
            </a:r>
            <a:endParaRPr sz="1000">
              <a:solidFill>
                <a:srgbClr val="595959"/>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sz="1000">
              <a:solidFill>
                <a:srgbClr val="595959"/>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595959"/>
                </a:solidFill>
                <a:latin typeface="Montserrat"/>
                <a:ea typeface="Montserrat"/>
                <a:cs typeface="Montserrat"/>
                <a:sym typeface="Montserrat"/>
              </a:rPr>
              <a:t>- Allow to use your profile picture/email/age/etc.</a:t>
            </a:r>
            <a:endParaRPr sz="1000">
              <a:solidFill>
                <a:srgbClr val="595959"/>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12" name="Shape 412"/>
        <p:cNvGrpSpPr/>
        <p:nvPr/>
      </p:nvGrpSpPr>
      <p:grpSpPr>
        <a:xfrm>
          <a:off x="0" y="0"/>
          <a:ext cx="0" cy="0"/>
          <a:chOff x="0" y="0"/>
          <a:chExt cx="0" cy="0"/>
        </a:xfrm>
      </p:grpSpPr>
      <p:sp>
        <p:nvSpPr>
          <p:cNvPr id="413" name="Google Shape;413;p25"/>
          <p:cNvSpPr/>
          <p:nvPr/>
        </p:nvSpPr>
        <p:spPr>
          <a:xfrm>
            <a:off x="4288200" y="756500"/>
            <a:ext cx="567600" cy="491100"/>
          </a:xfrm>
          <a:prstGeom prst="triangle">
            <a:avLst>
              <a:gd fmla="val 50000" name="adj"/>
            </a:avLst>
          </a:prstGeom>
          <a:solidFill>
            <a:srgbClr val="9FC490">
              <a:alpha val="51540"/>
            </a:srgbClr>
          </a:solid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p:txBody>
      </p:sp>
      <p:sp>
        <p:nvSpPr>
          <p:cNvPr id="414" name="Google Shape;414;p25"/>
          <p:cNvSpPr/>
          <p:nvPr/>
        </p:nvSpPr>
        <p:spPr>
          <a:xfrm>
            <a:off x="7016975" y="756500"/>
            <a:ext cx="567600" cy="491100"/>
          </a:xfrm>
          <a:prstGeom prst="triangle">
            <a:avLst>
              <a:gd fmla="val 50000" name="adj"/>
            </a:avLst>
          </a:prstGeom>
          <a:solidFill>
            <a:srgbClr val="9FC490">
              <a:alpha val="51540"/>
            </a:srgbClr>
          </a:solid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p:txBody>
      </p:sp>
      <p:sp>
        <p:nvSpPr>
          <p:cNvPr id="415" name="Google Shape;415;p25"/>
          <p:cNvSpPr/>
          <p:nvPr/>
        </p:nvSpPr>
        <p:spPr>
          <a:xfrm>
            <a:off x="1559425" y="756500"/>
            <a:ext cx="567600" cy="491100"/>
          </a:xfrm>
          <a:prstGeom prst="triangle">
            <a:avLst>
              <a:gd fmla="val 50000" name="adj"/>
            </a:avLst>
          </a:prstGeom>
          <a:solidFill>
            <a:srgbClr val="9FC490">
              <a:alpha val="51540"/>
            </a:srgbClr>
          </a:solid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p:txBody>
      </p:sp>
      <p:sp>
        <p:nvSpPr>
          <p:cNvPr id="416" name="Google Shape;416;p25"/>
          <p:cNvSpPr txBox="1"/>
          <p:nvPr/>
        </p:nvSpPr>
        <p:spPr>
          <a:xfrm>
            <a:off x="1487200" y="1281325"/>
            <a:ext cx="2126100" cy="2892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000">
                <a:solidFill>
                  <a:srgbClr val="595959"/>
                </a:solidFill>
                <a:latin typeface="Montserrat"/>
                <a:ea typeface="Montserrat"/>
                <a:cs typeface="Montserrat"/>
                <a:sym typeface="Montserrat"/>
              </a:rPr>
              <a:t>Onboarding systems</a:t>
            </a:r>
            <a:endParaRPr b="1" sz="1000">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595959"/>
                </a:solidFill>
                <a:latin typeface="Montserrat"/>
                <a:ea typeface="Montserrat"/>
                <a:cs typeface="Montserrat"/>
                <a:sym typeface="Montserrat"/>
              </a:rPr>
              <a:t>- Select your favorite music genres and artists</a:t>
            </a:r>
            <a:endParaRPr sz="1000">
              <a:solidFill>
                <a:srgbClr val="595959"/>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595959"/>
                </a:solidFill>
                <a:latin typeface="Montserrat"/>
                <a:ea typeface="Montserrat"/>
                <a:cs typeface="Montserrat"/>
                <a:sym typeface="Montserrat"/>
              </a:rPr>
              <a:t>- Find interesting topics and pages</a:t>
            </a:r>
            <a:endParaRPr sz="1000">
              <a:solidFill>
                <a:srgbClr val="595959"/>
              </a:solidFill>
              <a:latin typeface="Montserrat"/>
              <a:ea typeface="Montserrat"/>
              <a:cs typeface="Montserrat"/>
              <a:sym typeface="Montserrat"/>
            </a:endParaRPr>
          </a:p>
        </p:txBody>
      </p:sp>
      <p:sp>
        <p:nvSpPr>
          <p:cNvPr id="417" name="Google Shape;417;p25"/>
          <p:cNvSpPr txBox="1"/>
          <p:nvPr/>
        </p:nvSpPr>
        <p:spPr>
          <a:xfrm>
            <a:off x="4288200" y="1281325"/>
            <a:ext cx="2126100" cy="2892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000">
                <a:solidFill>
                  <a:srgbClr val="595959"/>
                </a:solidFill>
                <a:latin typeface="Montserrat"/>
                <a:ea typeface="Montserrat"/>
                <a:cs typeface="Montserrat"/>
                <a:sym typeface="Montserrat"/>
              </a:rPr>
              <a:t>Log in via 3rd parties</a:t>
            </a:r>
            <a:endParaRPr b="1" sz="1000">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595959"/>
                </a:solidFill>
                <a:latin typeface="Montserrat"/>
                <a:ea typeface="Montserrat"/>
                <a:cs typeface="Montserrat"/>
                <a:sym typeface="Montserrat"/>
              </a:rPr>
              <a:t>- Login via </a:t>
            </a:r>
            <a:r>
              <a:rPr lang="en" sz="1000">
                <a:solidFill>
                  <a:srgbClr val="595959"/>
                </a:solidFill>
                <a:latin typeface="Montserrat"/>
                <a:ea typeface="Montserrat"/>
                <a:cs typeface="Montserrat"/>
                <a:sym typeface="Montserrat"/>
              </a:rPr>
              <a:t>Facebook/Google</a:t>
            </a:r>
            <a:endParaRPr sz="1000">
              <a:solidFill>
                <a:srgbClr val="595959"/>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sz="1000">
              <a:solidFill>
                <a:srgbClr val="595959"/>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595959"/>
                </a:solidFill>
                <a:latin typeface="Montserrat"/>
                <a:ea typeface="Montserrat"/>
                <a:cs typeface="Montserrat"/>
                <a:sym typeface="Montserrat"/>
              </a:rPr>
              <a:t>- Allow to use your profile picture/email/age/etc.</a:t>
            </a:r>
            <a:endParaRPr sz="1000">
              <a:solidFill>
                <a:srgbClr val="595959"/>
              </a:solidFill>
              <a:latin typeface="Montserrat"/>
              <a:ea typeface="Montserrat"/>
              <a:cs typeface="Montserrat"/>
              <a:sym typeface="Montserrat"/>
            </a:endParaRPr>
          </a:p>
        </p:txBody>
      </p:sp>
      <p:sp>
        <p:nvSpPr>
          <p:cNvPr id="418" name="Google Shape;418;p25"/>
          <p:cNvSpPr txBox="1"/>
          <p:nvPr/>
        </p:nvSpPr>
        <p:spPr>
          <a:xfrm>
            <a:off x="7016950" y="1281325"/>
            <a:ext cx="2126100" cy="2892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000">
                <a:solidFill>
                  <a:srgbClr val="595959"/>
                </a:solidFill>
                <a:latin typeface="Montserrat"/>
                <a:ea typeface="Montserrat"/>
                <a:cs typeface="Montserrat"/>
                <a:sym typeface="Montserrat"/>
              </a:rPr>
              <a:t>Suffer</a:t>
            </a:r>
            <a:endParaRPr b="1" sz="1000">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595959"/>
                </a:solidFill>
                <a:latin typeface="Montserrat"/>
                <a:ea typeface="Montserrat"/>
                <a:cs typeface="Montserrat"/>
                <a:sym typeface="Montserrat"/>
              </a:rPr>
              <a:t>- Get data from client while he is using new service</a:t>
            </a:r>
            <a:endParaRPr sz="1000">
              <a:solidFill>
                <a:srgbClr val="595959"/>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595959"/>
                </a:solidFill>
                <a:latin typeface="Montserrat"/>
                <a:ea typeface="Montserrat"/>
                <a:cs typeface="Montserrat"/>
                <a:sym typeface="Montserrat"/>
              </a:rPr>
              <a:t>- Propose bad suggestions, provide feasible service</a:t>
            </a:r>
            <a:endParaRPr sz="1000">
              <a:solidFill>
                <a:srgbClr val="595959"/>
              </a:solidFill>
              <a:latin typeface="Montserrat"/>
              <a:ea typeface="Montserrat"/>
              <a:cs typeface="Montserrat"/>
              <a:sym typeface="Montserrat"/>
            </a:endParaRPr>
          </a:p>
        </p:txBody>
      </p:sp>
      <p:pic>
        <p:nvPicPr>
          <p:cNvPr id="419" name="Google Shape;419;p25"/>
          <p:cNvPicPr preferRelativeResize="0"/>
          <p:nvPr/>
        </p:nvPicPr>
        <p:blipFill rotWithShape="1">
          <a:blip r:embed="rId4">
            <a:alphaModFix/>
          </a:blip>
          <a:srcRect b="48970" l="37954" r="36992" t="31381"/>
          <a:stretch/>
        </p:blipFill>
        <p:spPr>
          <a:xfrm>
            <a:off x="237249" y="123025"/>
            <a:ext cx="411450" cy="322000"/>
          </a:xfrm>
          <a:prstGeom prst="rect">
            <a:avLst/>
          </a:prstGeom>
          <a:noFill/>
          <a:ln>
            <a:noFill/>
          </a:ln>
        </p:spPr>
      </p:pic>
      <p:sp>
        <p:nvSpPr>
          <p:cNvPr id="420" name="Google Shape;420;p25"/>
          <p:cNvSpPr/>
          <p:nvPr/>
        </p:nvSpPr>
        <p:spPr>
          <a:xfrm rot="5400000">
            <a:off x="730456" y="552300"/>
            <a:ext cx="26400" cy="1487100"/>
          </a:xfrm>
          <a:prstGeom prst="rect">
            <a:avLst/>
          </a:prstGeom>
          <a:solidFill>
            <a:srgbClr val="4653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5"/>
          <p:cNvSpPr/>
          <p:nvPr/>
        </p:nvSpPr>
        <p:spPr>
          <a:xfrm rot="5400000">
            <a:off x="8066800" y="232800"/>
            <a:ext cx="26400" cy="2126100"/>
          </a:xfrm>
          <a:prstGeom prst="rect">
            <a:avLst/>
          </a:prstGeom>
          <a:solidFill>
            <a:srgbClr val="82A3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5"/>
          <p:cNvSpPr/>
          <p:nvPr/>
        </p:nvSpPr>
        <p:spPr>
          <a:xfrm rot="5400000">
            <a:off x="5599650" y="-29175"/>
            <a:ext cx="26700" cy="2649600"/>
          </a:xfrm>
          <a:prstGeom prst="rect">
            <a:avLst/>
          </a:prstGeom>
          <a:solidFill>
            <a:srgbClr val="9FC4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5"/>
          <p:cNvSpPr/>
          <p:nvPr/>
        </p:nvSpPr>
        <p:spPr>
          <a:xfrm rot="5400000">
            <a:off x="2871900" y="-30400"/>
            <a:ext cx="27000" cy="2652000"/>
          </a:xfrm>
          <a:prstGeom prst="rect">
            <a:avLst/>
          </a:prstGeom>
          <a:solidFill>
            <a:srgbClr val="C0D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5"/>
          <p:cNvSpPr/>
          <p:nvPr/>
        </p:nvSpPr>
        <p:spPr>
          <a:xfrm rot="1823924">
            <a:off x="1617157" y="700289"/>
            <a:ext cx="26086" cy="645422"/>
          </a:xfrm>
          <a:prstGeom prst="rect">
            <a:avLst/>
          </a:prstGeom>
          <a:solidFill>
            <a:srgbClr val="4653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5"/>
          <p:cNvSpPr/>
          <p:nvPr/>
        </p:nvSpPr>
        <p:spPr>
          <a:xfrm rot="1804115">
            <a:off x="4343651" y="708376"/>
            <a:ext cx="26345" cy="637346"/>
          </a:xfrm>
          <a:prstGeom prst="rect">
            <a:avLst/>
          </a:prstGeom>
          <a:solidFill>
            <a:srgbClr val="C0D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5"/>
          <p:cNvSpPr/>
          <p:nvPr/>
        </p:nvSpPr>
        <p:spPr>
          <a:xfrm rot="1804115">
            <a:off x="7070827" y="709956"/>
            <a:ext cx="26345" cy="633588"/>
          </a:xfrm>
          <a:prstGeom prst="rect">
            <a:avLst/>
          </a:prstGeom>
          <a:solidFill>
            <a:srgbClr val="9FC4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7" name="Google Shape;427;p25"/>
          <p:cNvPicPr preferRelativeResize="0"/>
          <p:nvPr/>
        </p:nvPicPr>
        <p:blipFill rotWithShape="1">
          <a:blip r:embed="rId5">
            <a:alphaModFix/>
          </a:blip>
          <a:srcRect b="62178" l="0" r="0" t="0"/>
          <a:stretch/>
        </p:blipFill>
        <p:spPr>
          <a:xfrm>
            <a:off x="1559425" y="1593096"/>
            <a:ext cx="1547249" cy="1069289"/>
          </a:xfrm>
          <a:prstGeom prst="rect">
            <a:avLst/>
          </a:prstGeom>
          <a:noFill/>
          <a:ln>
            <a:noFill/>
          </a:ln>
        </p:spPr>
      </p:pic>
      <p:pic>
        <p:nvPicPr>
          <p:cNvPr id="428" name="Google Shape;428;p25"/>
          <p:cNvPicPr preferRelativeResize="0"/>
          <p:nvPr/>
        </p:nvPicPr>
        <p:blipFill rotWithShape="1">
          <a:blip r:embed="rId6">
            <a:alphaModFix/>
          </a:blip>
          <a:srcRect b="39581" l="19479" r="18955" t="40744"/>
          <a:stretch/>
        </p:blipFill>
        <p:spPr>
          <a:xfrm>
            <a:off x="4389350" y="1868475"/>
            <a:ext cx="1879063" cy="409537"/>
          </a:xfrm>
          <a:prstGeom prst="rect">
            <a:avLst/>
          </a:prstGeom>
          <a:noFill/>
          <a:ln>
            <a:noFill/>
          </a:ln>
        </p:spPr>
      </p:pic>
      <p:pic>
        <p:nvPicPr>
          <p:cNvPr id="429" name="Google Shape;429;p25"/>
          <p:cNvPicPr preferRelativeResize="0"/>
          <p:nvPr/>
        </p:nvPicPr>
        <p:blipFill rotWithShape="1">
          <a:blip r:embed="rId7">
            <a:alphaModFix/>
          </a:blip>
          <a:srcRect b="18917" l="0" r="0" t="4278"/>
          <a:stretch/>
        </p:blipFill>
        <p:spPr>
          <a:xfrm>
            <a:off x="7089200" y="1593100"/>
            <a:ext cx="1375975" cy="1014600"/>
          </a:xfrm>
          <a:prstGeom prst="rect">
            <a:avLst/>
          </a:prstGeom>
          <a:noFill/>
          <a:ln>
            <a:noFill/>
          </a:ln>
        </p:spPr>
      </p:pic>
      <p:pic>
        <p:nvPicPr>
          <p:cNvPr id="430" name="Google Shape;430;p25"/>
          <p:cNvPicPr preferRelativeResize="0"/>
          <p:nvPr/>
        </p:nvPicPr>
        <p:blipFill rotWithShape="1">
          <a:blip r:embed="rId8">
            <a:alphaModFix/>
          </a:blip>
          <a:srcRect b="5369" l="10382" r="7670" t="14121"/>
          <a:stretch/>
        </p:blipFill>
        <p:spPr>
          <a:xfrm>
            <a:off x="6429400" y="1593089"/>
            <a:ext cx="2695575" cy="2210740"/>
          </a:xfrm>
          <a:prstGeom prst="rect">
            <a:avLst/>
          </a:prstGeom>
          <a:noFill/>
          <a:ln>
            <a:noFill/>
          </a:ln>
        </p:spPr>
      </p:pic>
      <p:cxnSp>
        <p:nvCxnSpPr>
          <p:cNvPr id="431" name="Google Shape;431;p25"/>
          <p:cNvCxnSpPr/>
          <p:nvPr/>
        </p:nvCxnSpPr>
        <p:spPr>
          <a:xfrm>
            <a:off x="8532950" y="3313200"/>
            <a:ext cx="483000" cy="0"/>
          </a:xfrm>
          <a:prstGeom prst="straightConnector1">
            <a:avLst/>
          </a:prstGeom>
          <a:noFill/>
          <a:ln cap="flat" cmpd="sng" w="28575">
            <a:solidFill>
              <a:srgbClr val="FF0000"/>
            </a:solidFill>
            <a:prstDash val="solid"/>
            <a:round/>
            <a:headEnd len="med" w="med" type="none"/>
            <a:tailEnd len="med" w="med" type="none"/>
          </a:ln>
        </p:spPr>
      </p:cxnSp>
      <p:sp>
        <p:nvSpPr>
          <p:cNvPr id="432" name="Google Shape;432;p25"/>
          <p:cNvSpPr txBox="1"/>
          <p:nvPr/>
        </p:nvSpPr>
        <p:spPr>
          <a:xfrm>
            <a:off x="914400" y="-2325"/>
            <a:ext cx="8229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Montserrat"/>
                <a:ea typeface="Montserrat"/>
                <a:cs typeface="Montserrat"/>
                <a:sym typeface="Montserrat"/>
              </a:rPr>
              <a:t>Substitutes are our real and only competitor</a:t>
            </a:r>
            <a:endParaRPr sz="2800">
              <a:solidFill>
                <a:srgbClr val="000000"/>
              </a:solidFill>
              <a:latin typeface="Montserrat"/>
              <a:ea typeface="Montserrat"/>
              <a:cs typeface="Montserrat"/>
              <a:sym typeface="Montserrat"/>
            </a:endParaRPr>
          </a:p>
        </p:txBody>
      </p:sp>
      <p:sp>
        <p:nvSpPr>
          <p:cNvPr id="433" name="Google Shape;433;p25"/>
          <p:cNvSpPr txBox="1"/>
          <p:nvPr/>
        </p:nvSpPr>
        <p:spPr>
          <a:xfrm>
            <a:off x="1074200" y="4173925"/>
            <a:ext cx="7814400" cy="6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Most of the companies uses </a:t>
            </a:r>
            <a:r>
              <a:rPr b="1" lang="en" u="sng">
                <a:latin typeface="Montserrat"/>
                <a:ea typeface="Montserrat"/>
                <a:cs typeface="Montserrat"/>
                <a:sym typeface="Montserrat"/>
              </a:rPr>
              <a:t>all</a:t>
            </a:r>
            <a:r>
              <a:rPr b="1" lang="en">
                <a:latin typeface="Montserrat"/>
                <a:ea typeface="Montserrat"/>
                <a:cs typeface="Montserrat"/>
                <a:sym typeface="Montserrat"/>
              </a:rPr>
              <a:t> of them together</a:t>
            </a:r>
            <a:endParaRPr b="1">
              <a:latin typeface="Montserrat"/>
              <a:ea typeface="Montserrat"/>
              <a:cs typeface="Montserrat"/>
              <a:sym typeface="Montserrat"/>
            </a:endParaRPr>
          </a:p>
          <a:p>
            <a:pPr indent="0" lvl="0" marL="0" rtl="0" algn="l">
              <a:spcBef>
                <a:spcPts val="0"/>
              </a:spcBef>
              <a:spcAft>
                <a:spcPts val="0"/>
              </a:spcAft>
              <a:buNone/>
            </a:pPr>
            <a:r>
              <a:rPr b="1" lang="en">
                <a:latin typeface="Montserrat"/>
                <a:ea typeface="Montserrat"/>
                <a:cs typeface="Montserrat"/>
                <a:sym typeface="Montserrat"/>
              </a:rPr>
              <a:t>Substitutes fulfill the needs at some point, but UDAPTOR can do better</a:t>
            </a:r>
            <a:endParaRPr b="1">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37" name="Shape 437"/>
        <p:cNvGrpSpPr/>
        <p:nvPr/>
      </p:nvGrpSpPr>
      <p:grpSpPr>
        <a:xfrm>
          <a:off x="0" y="0"/>
          <a:ext cx="0" cy="0"/>
          <a:chOff x="0" y="0"/>
          <a:chExt cx="0" cy="0"/>
        </a:xfrm>
      </p:grpSpPr>
      <p:sp>
        <p:nvSpPr>
          <p:cNvPr id="438" name="Google Shape;438;p26"/>
          <p:cNvSpPr txBox="1"/>
          <p:nvPr/>
        </p:nvSpPr>
        <p:spPr>
          <a:xfrm>
            <a:off x="914500" y="0"/>
            <a:ext cx="8229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Montserrat"/>
                <a:ea typeface="Montserrat"/>
                <a:cs typeface="Montserrat"/>
                <a:sym typeface="Montserrat"/>
              </a:rPr>
              <a:t>Competitors</a:t>
            </a:r>
            <a:endParaRPr sz="2800">
              <a:solidFill>
                <a:srgbClr val="000000"/>
              </a:solidFill>
              <a:latin typeface="Montserrat"/>
              <a:ea typeface="Montserrat"/>
              <a:cs typeface="Montserrat"/>
              <a:sym typeface="Montserrat"/>
            </a:endParaRPr>
          </a:p>
        </p:txBody>
      </p:sp>
      <p:sp>
        <p:nvSpPr>
          <p:cNvPr id="439" name="Google Shape;439;p26"/>
          <p:cNvSpPr/>
          <p:nvPr/>
        </p:nvSpPr>
        <p:spPr>
          <a:xfrm>
            <a:off x="6364250" y="739950"/>
            <a:ext cx="567600" cy="491100"/>
          </a:xfrm>
          <a:prstGeom prst="triangle">
            <a:avLst>
              <a:gd fmla="val 50000" name="adj"/>
            </a:avLst>
          </a:prstGeom>
          <a:solidFill>
            <a:srgbClr val="9FC490">
              <a:alpha val="51540"/>
            </a:srgbClr>
          </a:solid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p:txBody>
      </p:sp>
      <p:sp>
        <p:nvSpPr>
          <p:cNvPr id="440" name="Google Shape;440;p26"/>
          <p:cNvSpPr/>
          <p:nvPr/>
        </p:nvSpPr>
        <p:spPr>
          <a:xfrm>
            <a:off x="1974625" y="739950"/>
            <a:ext cx="567600" cy="491100"/>
          </a:xfrm>
          <a:prstGeom prst="triangle">
            <a:avLst>
              <a:gd fmla="val 50000" name="adj"/>
            </a:avLst>
          </a:prstGeom>
          <a:solidFill>
            <a:srgbClr val="9FC490">
              <a:alpha val="51540"/>
            </a:srgbClr>
          </a:solid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p:txBody>
      </p:sp>
      <p:sp>
        <p:nvSpPr>
          <p:cNvPr id="441" name="Google Shape;441;p26"/>
          <p:cNvSpPr txBox="1"/>
          <p:nvPr/>
        </p:nvSpPr>
        <p:spPr>
          <a:xfrm>
            <a:off x="1337000" y="1360150"/>
            <a:ext cx="3543900" cy="3053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rgbClr val="595959"/>
                </a:solidFill>
                <a:latin typeface="Montserrat"/>
                <a:ea typeface="Montserrat"/>
                <a:cs typeface="Montserrat"/>
                <a:sym typeface="Montserrat"/>
              </a:rPr>
              <a:t>Direct</a:t>
            </a:r>
            <a:endParaRPr b="1">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a:solidFill>
                <a:srgbClr val="595959"/>
              </a:solidFill>
              <a:latin typeface="Montserrat"/>
              <a:ea typeface="Montserrat"/>
              <a:cs typeface="Montserrat"/>
              <a:sym typeface="Montserrat"/>
            </a:endParaRPr>
          </a:p>
          <a:p>
            <a:pPr indent="457200" lvl="0" marL="457200" rtl="0" algn="l">
              <a:lnSpc>
                <a:spcPct val="150000"/>
              </a:lnSpc>
              <a:spcBef>
                <a:spcPts val="0"/>
              </a:spcBef>
              <a:spcAft>
                <a:spcPts val="0"/>
              </a:spcAft>
              <a:buNone/>
            </a:pPr>
            <a:r>
              <a:rPr lang="en">
                <a:solidFill>
                  <a:srgbClr val="595959"/>
                </a:solidFill>
                <a:latin typeface="Montserrat"/>
                <a:ea typeface="Montserrat"/>
                <a:cs typeface="Montserrat"/>
                <a:sym typeface="Montserrat"/>
              </a:rPr>
              <a:t>(</a:t>
            </a:r>
            <a:r>
              <a:rPr lang="en">
                <a:solidFill>
                  <a:srgbClr val="595959"/>
                </a:solidFill>
                <a:latin typeface="Montserrat"/>
                <a:ea typeface="Montserrat"/>
                <a:cs typeface="Montserrat"/>
                <a:sym typeface="Montserrat"/>
              </a:rPr>
              <a:t>1) Digi.me</a:t>
            </a:r>
            <a:endParaRPr>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a:solidFill>
                <a:srgbClr val="595959"/>
              </a:solidFill>
              <a:latin typeface="Montserrat"/>
              <a:ea typeface="Montserrat"/>
              <a:cs typeface="Montserrat"/>
              <a:sym typeface="Montserrat"/>
            </a:endParaRPr>
          </a:p>
          <a:p>
            <a:pPr indent="457200" lvl="0" marL="457200" rtl="0" algn="l">
              <a:lnSpc>
                <a:spcPct val="150000"/>
              </a:lnSpc>
              <a:spcBef>
                <a:spcPts val="0"/>
              </a:spcBef>
              <a:spcAft>
                <a:spcPts val="0"/>
              </a:spcAft>
              <a:buNone/>
            </a:pPr>
            <a:r>
              <a:rPr lang="en">
                <a:solidFill>
                  <a:srgbClr val="595959"/>
                </a:solidFill>
                <a:latin typeface="Montserrat"/>
                <a:ea typeface="Montserrat"/>
                <a:cs typeface="Montserrat"/>
                <a:sym typeface="Montserrat"/>
              </a:rPr>
              <a:t>(2) OneCub</a:t>
            </a:r>
            <a:endParaRPr>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a:solidFill>
                <a:srgbClr val="595959"/>
              </a:solidFill>
              <a:latin typeface="Montserrat"/>
              <a:ea typeface="Montserrat"/>
              <a:cs typeface="Montserrat"/>
              <a:sym typeface="Montserrat"/>
            </a:endParaRPr>
          </a:p>
          <a:p>
            <a:pPr indent="457200" lvl="0" marL="457200" rtl="0" algn="l">
              <a:lnSpc>
                <a:spcPct val="150000"/>
              </a:lnSpc>
              <a:spcBef>
                <a:spcPts val="0"/>
              </a:spcBef>
              <a:spcAft>
                <a:spcPts val="0"/>
              </a:spcAft>
              <a:buNone/>
            </a:pPr>
            <a:r>
              <a:rPr lang="en">
                <a:solidFill>
                  <a:srgbClr val="595959"/>
                </a:solidFill>
                <a:latin typeface="Montserrat"/>
                <a:ea typeface="Montserrat"/>
                <a:cs typeface="Montserrat"/>
                <a:sym typeface="Montserrat"/>
              </a:rPr>
              <a:t>(3) Data Transfer Project</a:t>
            </a:r>
            <a:endParaRPr>
              <a:solidFill>
                <a:srgbClr val="595959"/>
              </a:solidFill>
              <a:latin typeface="Montserrat"/>
              <a:ea typeface="Montserrat"/>
              <a:cs typeface="Montserrat"/>
              <a:sym typeface="Montserrat"/>
            </a:endParaRPr>
          </a:p>
        </p:txBody>
      </p:sp>
      <p:sp>
        <p:nvSpPr>
          <p:cNvPr id="442" name="Google Shape;442;p26"/>
          <p:cNvSpPr txBox="1"/>
          <p:nvPr/>
        </p:nvSpPr>
        <p:spPr>
          <a:xfrm>
            <a:off x="5715050" y="1360150"/>
            <a:ext cx="2696400" cy="3053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rgbClr val="595959"/>
                </a:solidFill>
                <a:latin typeface="Montserrat"/>
                <a:ea typeface="Montserrat"/>
                <a:cs typeface="Montserrat"/>
                <a:sym typeface="Montserrat"/>
              </a:rPr>
              <a:t>Indirect</a:t>
            </a:r>
            <a:endParaRPr b="1">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a:solidFill>
                <a:srgbClr val="595959"/>
              </a:solidFill>
              <a:latin typeface="Montserrat"/>
              <a:ea typeface="Montserrat"/>
              <a:cs typeface="Montserrat"/>
              <a:sym typeface="Montserrat"/>
            </a:endParaRPr>
          </a:p>
          <a:p>
            <a:pPr indent="457200" lvl="0" marL="457200" rtl="0" algn="l">
              <a:lnSpc>
                <a:spcPct val="150000"/>
              </a:lnSpc>
              <a:spcBef>
                <a:spcPts val="0"/>
              </a:spcBef>
              <a:spcAft>
                <a:spcPts val="0"/>
              </a:spcAft>
              <a:buNone/>
            </a:pPr>
            <a:r>
              <a:rPr lang="en">
                <a:solidFill>
                  <a:srgbClr val="595959"/>
                </a:solidFill>
                <a:latin typeface="Montserrat"/>
                <a:ea typeface="Montserrat"/>
                <a:cs typeface="Montserrat"/>
                <a:sym typeface="Montserrat"/>
              </a:rPr>
              <a:t>(</a:t>
            </a:r>
            <a:r>
              <a:rPr lang="en">
                <a:solidFill>
                  <a:srgbClr val="595959"/>
                </a:solidFill>
                <a:latin typeface="Montserrat"/>
                <a:ea typeface="Montserrat"/>
                <a:cs typeface="Montserrat"/>
                <a:sym typeface="Montserrat"/>
              </a:rPr>
              <a:t>1) DataCoup</a:t>
            </a:r>
            <a:endParaRPr>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a:solidFill>
                <a:srgbClr val="595959"/>
              </a:solidFill>
              <a:latin typeface="Montserrat"/>
              <a:ea typeface="Montserrat"/>
              <a:cs typeface="Montserrat"/>
              <a:sym typeface="Montserrat"/>
            </a:endParaRPr>
          </a:p>
          <a:p>
            <a:pPr indent="457200" lvl="0" marL="457200" rtl="0" algn="l">
              <a:lnSpc>
                <a:spcPct val="150000"/>
              </a:lnSpc>
              <a:spcBef>
                <a:spcPts val="0"/>
              </a:spcBef>
              <a:spcAft>
                <a:spcPts val="0"/>
              </a:spcAft>
              <a:buNone/>
            </a:pPr>
            <a:r>
              <a:rPr lang="en">
                <a:solidFill>
                  <a:srgbClr val="595959"/>
                </a:solidFill>
                <a:latin typeface="Montserrat"/>
                <a:ea typeface="Montserrat"/>
                <a:cs typeface="Montserrat"/>
                <a:sym typeface="Montserrat"/>
              </a:rPr>
              <a:t>(2) Zapier</a:t>
            </a:r>
            <a:endParaRPr>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a:solidFill>
                <a:srgbClr val="595959"/>
              </a:solidFill>
              <a:latin typeface="Montserrat"/>
              <a:ea typeface="Montserrat"/>
              <a:cs typeface="Montserrat"/>
              <a:sym typeface="Montserrat"/>
            </a:endParaRPr>
          </a:p>
          <a:p>
            <a:pPr indent="457200" lvl="0" marL="457200" rtl="0" algn="l">
              <a:lnSpc>
                <a:spcPct val="150000"/>
              </a:lnSpc>
              <a:spcBef>
                <a:spcPts val="0"/>
              </a:spcBef>
              <a:spcAft>
                <a:spcPts val="0"/>
              </a:spcAft>
              <a:buNone/>
            </a:pPr>
            <a:r>
              <a:rPr lang="en">
                <a:solidFill>
                  <a:srgbClr val="595959"/>
                </a:solidFill>
                <a:latin typeface="Montserrat"/>
                <a:ea typeface="Montserrat"/>
                <a:cs typeface="Montserrat"/>
                <a:sym typeface="Montserrat"/>
              </a:rPr>
              <a:t>(3) PrivacyAudit</a:t>
            </a:r>
            <a:endParaRPr>
              <a:solidFill>
                <a:srgbClr val="595959"/>
              </a:solidFill>
              <a:latin typeface="Montserrat"/>
              <a:ea typeface="Montserrat"/>
              <a:cs typeface="Montserrat"/>
              <a:sym typeface="Montserrat"/>
            </a:endParaRPr>
          </a:p>
        </p:txBody>
      </p:sp>
      <p:sp>
        <p:nvSpPr>
          <p:cNvPr id="443" name="Google Shape;443;p26"/>
          <p:cNvSpPr/>
          <p:nvPr/>
        </p:nvSpPr>
        <p:spPr>
          <a:xfrm rot="5400000">
            <a:off x="928498" y="354150"/>
            <a:ext cx="26400" cy="1883400"/>
          </a:xfrm>
          <a:prstGeom prst="rect">
            <a:avLst/>
          </a:prstGeom>
          <a:solidFill>
            <a:srgbClr val="4653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6"/>
          <p:cNvSpPr/>
          <p:nvPr/>
        </p:nvSpPr>
        <p:spPr>
          <a:xfrm rot="5400000">
            <a:off x="4095775" y="-872050"/>
            <a:ext cx="27000" cy="4335300"/>
          </a:xfrm>
          <a:prstGeom prst="rect">
            <a:avLst/>
          </a:prstGeom>
          <a:solidFill>
            <a:srgbClr val="C0D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6"/>
          <p:cNvSpPr/>
          <p:nvPr/>
        </p:nvSpPr>
        <p:spPr>
          <a:xfrm rot="1823924">
            <a:off x="2013357" y="700289"/>
            <a:ext cx="26086" cy="645422"/>
          </a:xfrm>
          <a:prstGeom prst="rect">
            <a:avLst/>
          </a:prstGeom>
          <a:solidFill>
            <a:srgbClr val="4653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6"/>
          <p:cNvSpPr/>
          <p:nvPr/>
        </p:nvSpPr>
        <p:spPr>
          <a:xfrm rot="1804115">
            <a:off x="6409176" y="708376"/>
            <a:ext cx="26345" cy="637346"/>
          </a:xfrm>
          <a:prstGeom prst="rect">
            <a:avLst/>
          </a:prstGeom>
          <a:solidFill>
            <a:srgbClr val="C0D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7" name="Google Shape;447;p26"/>
          <p:cNvPicPr preferRelativeResize="0"/>
          <p:nvPr/>
        </p:nvPicPr>
        <p:blipFill rotWithShape="1">
          <a:blip r:embed="rId4">
            <a:alphaModFix/>
          </a:blip>
          <a:srcRect b="48970" l="37954" r="36992" t="31381"/>
          <a:stretch/>
        </p:blipFill>
        <p:spPr>
          <a:xfrm>
            <a:off x="237249" y="123025"/>
            <a:ext cx="411450" cy="322000"/>
          </a:xfrm>
          <a:prstGeom prst="rect">
            <a:avLst/>
          </a:prstGeom>
          <a:noFill/>
          <a:ln>
            <a:noFill/>
          </a:ln>
        </p:spPr>
      </p:pic>
      <p:sp>
        <p:nvSpPr>
          <p:cNvPr id="448" name="Google Shape;448;p26"/>
          <p:cNvSpPr/>
          <p:nvPr/>
        </p:nvSpPr>
        <p:spPr>
          <a:xfrm rot="5400000">
            <a:off x="7731575" y="-103575"/>
            <a:ext cx="26700" cy="2798400"/>
          </a:xfrm>
          <a:prstGeom prst="rect">
            <a:avLst/>
          </a:prstGeom>
          <a:solidFill>
            <a:srgbClr val="9FC4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9" name="Google Shape;449;p26"/>
          <p:cNvPicPr preferRelativeResize="0"/>
          <p:nvPr/>
        </p:nvPicPr>
        <p:blipFill>
          <a:blip r:embed="rId5">
            <a:alphaModFix/>
          </a:blip>
          <a:stretch>
            <a:fillRect/>
          </a:stretch>
        </p:blipFill>
        <p:spPr>
          <a:xfrm>
            <a:off x="1286766" y="2055550"/>
            <a:ext cx="810243" cy="317321"/>
          </a:xfrm>
          <a:prstGeom prst="rect">
            <a:avLst/>
          </a:prstGeom>
          <a:noFill/>
          <a:ln>
            <a:noFill/>
          </a:ln>
        </p:spPr>
      </p:pic>
      <p:pic>
        <p:nvPicPr>
          <p:cNvPr id="450" name="Google Shape;450;p26"/>
          <p:cNvPicPr preferRelativeResize="0"/>
          <p:nvPr/>
        </p:nvPicPr>
        <p:blipFill>
          <a:blip r:embed="rId6">
            <a:alphaModFix/>
          </a:blip>
          <a:stretch>
            <a:fillRect/>
          </a:stretch>
        </p:blipFill>
        <p:spPr>
          <a:xfrm>
            <a:off x="1455140" y="2896355"/>
            <a:ext cx="574746" cy="574744"/>
          </a:xfrm>
          <a:prstGeom prst="rect">
            <a:avLst/>
          </a:prstGeom>
          <a:noFill/>
          <a:ln>
            <a:noFill/>
          </a:ln>
        </p:spPr>
      </p:pic>
      <p:pic>
        <p:nvPicPr>
          <p:cNvPr id="451" name="Google Shape;451;p26"/>
          <p:cNvPicPr preferRelativeResize="0"/>
          <p:nvPr/>
        </p:nvPicPr>
        <p:blipFill rotWithShape="1">
          <a:blip r:embed="rId7">
            <a:alphaModFix/>
          </a:blip>
          <a:srcRect b="14986" l="5813" r="5963" t="16674"/>
          <a:stretch/>
        </p:blipFill>
        <p:spPr>
          <a:xfrm>
            <a:off x="1183775" y="3924093"/>
            <a:ext cx="1117476" cy="489757"/>
          </a:xfrm>
          <a:prstGeom prst="rect">
            <a:avLst/>
          </a:prstGeom>
          <a:noFill/>
          <a:ln>
            <a:noFill/>
          </a:ln>
        </p:spPr>
      </p:pic>
      <p:pic>
        <p:nvPicPr>
          <p:cNvPr id="452" name="Google Shape;452;p26"/>
          <p:cNvPicPr preferRelativeResize="0"/>
          <p:nvPr/>
        </p:nvPicPr>
        <p:blipFill rotWithShape="1">
          <a:blip r:embed="rId8">
            <a:alphaModFix/>
          </a:blip>
          <a:srcRect b="28870" l="25976" r="23827" t="31950"/>
          <a:stretch/>
        </p:blipFill>
        <p:spPr>
          <a:xfrm>
            <a:off x="5984451" y="2073227"/>
            <a:ext cx="361281" cy="281967"/>
          </a:xfrm>
          <a:prstGeom prst="rect">
            <a:avLst/>
          </a:prstGeom>
          <a:noFill/>
          <a:ln>
            <a:noFill/>
          </a:ln>
        </p:spPr>
      </p:pic>
      <p:pic>
        <p:nvPicPr>
          <p:cNvPr id="453" name="Google Shape;453;p26"/>
          <p:cNvPicPr preferRelativeResize="0"/>
          <p:nvPr/>
        </p:nvPicPr>
        <p:blipFill>
          <a:blip r:embed="rId9">
            <a:alphaModFix/>
          </a:blip>
          <a:stretch>
            <a:fillRect/>
          </a:stretch>
        </p:blipFill>
        <p:spPr>
          <a:xfrm>
            <a:off x="5805230" y="3019088"/>
            <a:ext cx="719709" cy="329270"/>
          </a:xfrm>
          <a:prstGeom prst="rect">
            <a:avLst/>
          </a:prstGeom>
          <a:noFill/>
          <a:ln>
            <a:noFill/>
          </a:ln>
        </p:spPr>
      </p:pic>
      <p:pic>
        <p:nvPicPr>
          <p:cNvPr id="454" name="Google Shape;454;p26"/>
          <p:cNvPicPr preferRelativeResize="0"/>
          <p:nvPr/>
        </p:nvPicPr>
        <p:blipFill>
          <a:blip r:embed="rId10">
            <a:alphaModFix/>
          </a:blip>
          <a:stretch>
            <a:fillRect/>
          </a:stretch>
        </p:blipFill>
        <p:spPr>
          <a:xfrm>
            <a:off x="5948647" y="3952530"/>
            <a:ext cx="432890" cy="43288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58" name="Shape 458"/>
        <p:cNvGrpSpPr/>
        <p:nvPr/>
      </p:nvGrpSpPr>
      <p:grpSpPr>
        <a:xfrm>
          <a:off x="0" y="0"/>
          <a:ext cx="0" cy="0"/>
          <a:chOff x="0" y="0"/>
          <a:chExt cx="0" cy="0"/>
        </a:xfrm>
      </p:grpSpPr>
      <p:sp>
        <p:nvSpPr>
          <p:cNvPr id="459" name="Google Shape;459;p27"/>
          <p:cNvSpPr txBox="1"/>
          <p:nvPr/>
        </p:nvSpPr>
        <p:spPr>
          <a:xfrm>
            <a:off x="914500" y="0"/>
            <a:ext cx="8229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Montserrat"/>
                <a:ea typeface="Montserrat"/>
                <a:cs typeface="Montserrat"/>
                <a:sym typeface="Montserrat"/>
              </a:rPr>
              <a:t>Competitors</a:t>
            </a:r>
            <a:endParaRPr sz="2800">
              <a:solidFill>
                <a:srgbClr val="000000"/>
              </a:solidFill>
              <a:latin typeface="Montserrat"/>
              <a:ea typeface="Montserrat"/>
              <a:cs typeface="Montserrat"/>
              <a:sym typeface="Montserrat"/>
            </a:endParaRPr>
          </a:p>
        </p:txBody>
      </p:sp>
      <p:sp>
        <p:nvSpPr>
          <p:cNvPr id="460" name="Google Shape;460;p27"/>
          <p:cNvSpPr/>
          <p:nvPr/>
        </p:nvSpPr>
        <p:spPr>
          <a:xfrm>
            <a:off x="6364250" y="739950"/>
            <a:ext cx="567600" cy="491100"/>
          </a:xfrm>
          <a:prstGeom prst="triangle">
            <a:avLst>
              <a:gd fmla="val 50000" name="adj"/>
            </a:avLst>
          </a:prstGeom>
          <a:solidFill>
            <a:srgbClr val="9FC490">
              <a:alpha val="51540"/>
            </a:srgbClr>
          </a:solid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p:txBody>
      </p:sp>
      <p:sp>
        <p:nvSpPr>
          <p:cNvPr id="461" name="Google Shape;461;p27"/>
          <p:cNvSpPr/>
          <p:nvPr/>
        </p:nvSpPr>
        <p:spPr>
          <a:xfrm>
            <a:off x="1974625" y="739950"/>
            <a:ext cx="567600" cy="491100"/>
          </a:xfrm>
          <a:prstGeom prst="triangle">
            <a:avLst>
              <a:gd fmla="val 50000" name="adj"/>
            </a:avLst>
          </a:prstGeom>
          <a:solidFill>
            <a:srgbClr val="9FC490">
              <a:alpha val="51540"/>
            </a:srgbClr>
          </a:solid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p:txBody>
      </p:sp>
      <p:sp>
        <p:nvSpPr>
          <p:cNvPr id="462" name="Google Shape;462;p27"/>
          <p:cNvSpPr txBox="1"/>
          <p:nvPr/>
        </p:nvSpPr>
        <p:spPr>
          <a:xfrm>
            <a:off x="1337000" y="1360150"/>
            <a:ext cx="3543900" cy="3053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rgbClr val="595959"/>
                </a:solidFill>
                <a:latin typeface="Montserrat"/>
                <a:ea typeface="Montserrat"/>
                <a:cs typeface="Montserrat"/>
                <a:sym typeface="Montserrat"/>
              </a:rPr>
              <a:t>Direct</a:t>
            </a:r>
            <a:endParaRPr b="1">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a:solidFill>
                <a:srgbClr val="595959"/>
              </a:solidFill>
              <a:latin typeface="Montserrat"/>
              <a:ea typeface="Montserrat"/>
              <a:cs typeface="Montserrat"/>
              <a:sym typeface="Montserrat"/>
            </a:endParaRPr>
          </a:p>
          <a:p>
            <a:pPr indent="457200" lvl="0" marL="457200" rtl="0" algn="l">
              <a:lnSpc>
                <a:spcPct val="150000"/>
              </a:lnSpc>
              <a:spcBef>
                <a:spcPts val="0"/>
              </a:spcBef>
              <a:spcAft>
                <a:spcPts val="0"/>
              </a:spcAft>
              <a:buNone/>
            </a:pPr>
            <a:r>
              <a:rPr lang="en">
                <a:solidFill>
                  <a:srgbClr val="595959"/>
                </a:solidFill>
                <a:latin typeface="Montserrat"/>
                <a:ea typeface="Montserrat"/>
                <a:cs typeface="Montserrat"/>
                <a:sym typeface="Montserrat"/>
              </a:rPr>
              <a:t>(1) Digi.me</a:t>
            </a:r>
            <a:endParaRPr>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a:solidFill>
                <a:srgbClr val="595959"/>
              </a:solidFill>
              <a:latin typeface="Montserrat"/>
              <a:ea typeface="Montserrat"/>
              <a:cs typeface="Montserrat"/>
              <a:sym typeface="Montserrat"/>
            </a:endParaRPr>
          </a:p>
          <a:p>
            <a:pPr indent="457200" lvl="0" marL="457200" rtl="0" algn="l">
              <a:lnSpc>
                <a:spcPct val="150000"/>
              </a:lnSpc>
              <a:spcBef>
                <a:spcPts val="0"/>
              </a:spcBef>
              <a:spcAft>
                <a:spcPts val="0"/>
              </a:spcAft>
              <a:buNone/>
            </a:pPr>
            <a:r>
              <a:rPr lang="en">
                <a:solidFill>
                  <a:srgbClr val="595959"/>
                </a:solidFill>
                <a:latin typeface="Montserrat"/>
                <a:ea typeface="Montserrat"/>
                <a:cs typeface="Montserrat"/>
                <a:sym typeface="Montserrat"/>
              </a:rPr>
              <a:t>(2) OneCub</a:t>
            </a:r>
            <a:endParaRPr>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a:solidFill>
                <a:srgbClr val="595959"/>
              </a:solidFill>
              <a:latin typeface="Montserrat"/>
              <a:ea typeface="Montserrat"/>
              <a:cs typeface="Montserrat"/>
              <a:sym typeface="Montserrat"/>
            </a:endParaRPr>
          </a:p>
          <a:p>
            <a:pPr indent="457200" lvl="0" marL="457200" rtl="0" algn="l">
              <a:lnSpc>
                <a:spcPct val="150000"/>
              </a:lnSpc>
              <a:spcBef>
                <a:spcPts val="0"/>
              </a:spcBef>
              <a:spcAft>
                <a:spcPts val="0"/>
              </a:spcAft>
              <a:buNone/>
            </a:pPr>
            <a:r>
              <a:rPr lang="en">
                <a:solidFill>
                  <a:srgbClr val="595959"/>
                </a:solidFill>
                <a:latin typeface="Montserrat"/>
                <a:ea typeface="Montserrat"/>
                <a:cs typeface="Montserrat"/>
                <a:sym typeface="Montserrat"/>
              </a:rPr>
              <a:t>(3) Data Transfer Project</a:t>
            </a:r>
            <a:endParaRPr>
              <a:solidFill>
                <a:srgbClr val="595959"/>
              </a:solidFill>
              <a:latin typeface="Montserrat"/>
              <a:ea typeface="Montserrat"/>
              <a:cs typeface="Montserrat"/>
              <a:sym typeface="Montserrat"/>
            </a:endParaRPr>
          </a:p>
        </p:txBody>
      </p:sp>
      <p:sp>
        <p:nvSpPr>
          <p:cNvPr id="463" name="Google Shape;463;p27"/>
          <p:cNvSpPr txBox="1"/>
          <p:nvPr/>
        </p:nvSpPr>
        <p:spPr>
          <a:xfrm>
            <a:off x="5715050" y="1360150"/>
            <a:ext cx="2696400" cy="3053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rgbClr val="595959"/>
                </a:solidFill>
                <a:latin typeface="Montserrat"/>
                <a:ea typeface="Montserrat"/>
                <a:cs typeface="Montserrat"/>
                <a:sym typeface="Montserrat"/>
              </a:rPr>
              <a:t>Indirect</a:t>
            </a:r>
            <a:endParaRPr b="1">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a:solidFill>
                <a:srgbClr val="595959"/>
              </a:solidFill>
              <a:latin typeface="Montserrat"/>
              <a:ea typeface="Montserrat"/>
              <a:cs typeface="Montserrat"/>
              <a:sym typeface="Montserrat"/>
            </a:endParaRPr>
          </a:p>
          <a:p>
            <a:pPr indent="457200" lvl="0" marL="457200" rtl="0" algn="l">
              <a:lnSpc>
                <a:spcPct val="150000"/>
              </a:lnSpc>
              <a:spcBef>
                <a:spcPts val="0"/>
              </a:spcBef>
              <a:spcAft>
                <a:spcPts val="0"/>
              </a:spcAft>
              <a:buNone/>
            </a:pPr>
            <a:r>
              <a:rPr lang="en">
                <a:solidFill>
                  <a:srgbClr val="595959"/>
                </a:solidFill>
                <a:latin typeface="Montserrat"/>
                <a:ea typeface="Montserrat"/>
                <a:cs typeface="Montserrat"/>
                <a:sym typeface="Montserrat"/>
              </a:rPr>
              <a:t>(1) DataCoup</a:t>
            </a:r>
            <a:endParaRPr>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a:solidFill>
                <a:srgbClr val="595959"/>
              </a:solidFill>
              <a:latin typeface="Montserrat"/>
              <a:ea typeface="Montserrat"/>
              <a:cs typeface="Montserrat"/>
              <a:sym typeface="Montserrat"/>
            </a:endParaRPr>
          </a:p>
          <a:p>
            <a:pPr indent="457200" lvl="0" marL="457200" rtl="0" algn="l">
              <a:lnSpc>
                <a:spcPct val="150000"/>
              </a:lnSpc>
              <a:spcBef>
                <a:spcPts val="0"/>
              </a:spcBef>
              <a:spcAft>
                <a:spcPts val="0"/>
              </a:spcAft>
              <a:buNone/>
            </a:pPr>
            <a:r>
              <a:rPr lang="en">
                <a:solidFill>
                  <a:srgbClr val="595959"/>
                </a:solidFill>
                <a:latin typeface="Montserrat"/>
                <a:ea typeface="Montserrat"/>
                <a:cs typeface="Montserrat"/>
                <a:sym typeface="Montserrat"/>
              </a:rPr>
              <a:t>(2) Zapier</a:t>
            </a:r>
            <a:endParaRPr>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a:solidFill>
                <a:srgbClr val="595959"/>
              </a:solidFill>
              <a:latin typeface="Montserrat"/>
              <a:ea typeface="Montserrat"/>
              <a:cs typeface="Montserrat"/>
              <a:sym typeface="Montserrat"/>
            </a:endParaRPr>
          </a:p>
          <a:p>
            <a:pPr indent="457200" lvl="0" marL="457200" rtl="0" algn="l">
              <a:lnSpc>
                <a:spcPct val="150000"/>
              </a:lnSpc>
              <a:spcBef>
                <a:spcPts val="0"/>
              </a:spcBef>
              <a:spcAft>
                <a:spcPts val="0"/>
              </a:spcAft>
              <a:buNone/>
            </a:pPr>
            <a:r>
              <a:rPr lang="en">
                <a:solidFill>
                  <a:srgbClr val="595959"/>
                </a:solidFill>
                <a:latin typeface="Montserrat"/>
                <a:ea typeface="Montserrat"/>
                <a:cs typeface="Montserrat"/>
                <a:sym typeface="Montserrat"/>
              </a:rPr>
              <a:t>(3) PrivacyAudit</a:t>
            </a:r>
            <a:endParaRPr>
              <a:solidFill>
                <a:srgbClr val="595959"/>
              </a:solidFill>
              <a:latin typeface="Montserrat"/>
              <a:ea typeface="Montserrat"/>
              <a:cs typeface="Montserrat"/>
              <a:sym typeface="Montserrat"/>
            </a:endParaRPr>
          </a:p>
        </p:txBody>
      </p:sp>
      <p:sp>
        <p:nvSpPr>
          <p:cNvPr id="464" name="Google Shape;464;p27"/>
          <p:cNvSpPr/>
          <p:nvPr/>
        </p:nvSpPr>
        <p:spPr>
          <a:xfrm rot="5400000">
            <a:off x="928498" y="354150"/>
            <a:ext cx="26400" cy="1883400"/>
          </a:xfrm>
          <a:prstGeom prst="rect">
            <a:avLst/>
          </a:prstGeom>
          <a:solidFill>
            <a:srgbClr val="4653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7"/>
          <p:cNvSpPr/>
          <p:nvPr/>
        </p:nvSpPr>
        <p:spPr>
          <a:xfrm rot="5400000">
            <a:off x="4095775" y="-872050"/>
            <a:ext cx="27000" cy="4335300"/>
          </a:xfrm>
          <a:prstGeom prst="rect">
            <a:avLst/>
          </a:prstGeom>
          <a:solidFill>
            <a:srgbClr val="C0D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7"/>
          <p:cNvSpPr/>
          <p:nvPr/>
        </p:nvSpPr>
        <p:spPr>
          <a:xfrm rot="1823924">
            <a:off x="2013357" y="700289"/>
            <a:ext cx="26086" cy="645422"/>
          </a:xfrm>
          <a:prstGeom prst="rect">
            <a:avLst/>
          </a:prstGeom>
          <a:solidFill>
            <a:srgbClr val="4653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rot="1804115">
            <a:off x="6409176" y="708376"/>
            <a:ext cx="26345" cy="637346"/>
          </a:xfrm>
          <a:prstGeom prst="rect">
            <a:avLst/>
          </a:prstGeom>
          <a:solidFill>
            <a:srgbClr val="C0D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8" name="Google Shape;468;p27"/>
          <p:cNvPicPr preferRelativeResize="0"/>
          <p:nvPr/>
        </p:nvPicPr>
        <p:blipFill rotWithShape="1">
          <a:blip r:embed="rId4">
            <a:alphaModFix/>
          </a:blip>
          <a:srcRect b="48970" l="37954" r="36992" t="31381"/>
          <a:stretch/>
        </p:blipFill>
        <p:spPr>
          <a:xfrm>
            <a:off x="237249" y="123025"/>
            <a:ext cx="411450" cy="322000"/>
          </a:xfrm>
          <a:prstGeom prst="rect">
            <a:avLst/>
          </a:prstGeom>
          <a:noFill/>
          <a:ln>
            <a:noFill/>
          </a:ln>
        </p:spPr>
      </p:pic>
      <p:sp>
        <p:nvSpPr>
          <p:cNvPr id="469" name="Google Shape;469;p27"/>
          <p:cNvSpPr/>
          <p:nvPr/>
        </p:nvSpPr>
        <p:spPr>
          <a:xfrm rot="5400000">
            <a:off x="7731575" y="-103575"/>
            <a:ext cx="26700" cy="2798400"/>
          </a:xfrm>
          <a:prstGeom prst="rect">
            <a:avLst/>
          </a:prstGeom>
          <a:solidFill>
            <a:srgbClr val="9FC4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0" name="Google Shape;470;p27"/>
          <p:cNvPicPr preferRelativeResize="0"/>
          <p:nvPr/>
        </p:nvPicPr>
        <p:blipFill>
          <a:blip r:embed="rId5">
            <a:alphaModFix/>
          </a:blip>
          <a:stretch>
            <a:fillRect/>
          </a:stretch>
        </p:blipFill>
        <p:spPr>
          <a:xfrm>
            <a:off x="1455140" y="2896355"/>
            <a:ext cx="574746" cy="574744"/>
          </a:xfrm>
          <a:prstGeom prst="rect">
            <a:avLst/>
          </a:prstGeom>
          <a:noFill/>
          <a:ln>
            <a:noFill/>
          </a:ln>
        </p:spPr>
      </p:pic>
      <p:pic>
        <p:nvPicPr>
          <p:cNvPr id="471" name="Google Shape;471;p27"/>
          <p:cNvPicPr preferRelativeResize="0"/>
          <p:nvPr/>
        </p:nvPicPr>
        <p:blipFill rotWithShape="1">
          <a:blip r:embed="rId6">
            <a:alphaModFix/>
          </a:blip>
          <a:srcRect b="14986" l="5813" r="5963" t="16674"/>
          <a:stretch/>
        </p:blipFill>
        <p:spPr>
          <a:xfrm>
            <a:off x="1183775" y="3924093"/>
            <a:ext cx="1117476" cy="489757"/>
          </a:xfrm>
          <a:prstGeom prst="rect">
            <a:avLst/>
          </a:prstGeom>
          <a:noFill/>
          <a:ln>
            <a:noFill/>
          </a:ln>
        </p:spPr>
      </p:pic>
      <p:pic>
        <p:nvPicPr>
          <p:cNvPr id="472" name="Google Shape;472;p27"/>
          <p:cNvPicPr preferRelativeResize="0"/>
          <p:nvPr/>
        </p:nvPicPr>
        <p:blipFill rotWithShape="1">
          <a:blip r:embed="rId7">
            <a:alphaModFix/>
          </a:blip>
          <a:srcRect b="28870" l="25976" r="23827" t="31950"/>
          <a:stretch/>
        </p:blipFill>
        <p:spPr>
          <a:xfrm>
            <a:off x="5984451" y="2073227"/>
            <a:ext cx="361281" cy="281967"/>
          </a:xfrm>
          <a:prstGeom prst="rect">
            <a:avLst/>
          </a:prstGeom>
          <a:noFill/>
          <a:ln>
            <a:noFill/>
          </a:ln>
        </p:spPr>
      </p:pic>
      <p:pic>
        <p:nvPicPr>
          <p:cNvPr id="473" name="Google Shape;473;p27"/>
          <p:cNvPicPr preferRelativeResize="0"/>
          <p:nvPr/>
        </p:nvPicPr>
        <p:blipFill>
          <a:blip r:embed="rId8">
            <a:alphaModFix/>
          </a:blip>
          <a:stretch>
            <a:fillRect/>
          </a:stretch>
        </p:blipFill>
        <p:spPr>
          <a:xfrm>
            <a:off x="5805230" y="3019088"/>
            <a:ext cx="719709" cy="329270"/>
          </a:xfrm>
          <a:prstGeom prst="rect">
            <a:avLst/>
          </a:prstGeom>
          <a:noFill/>
          <a:ln>
            <a:noFill/>
          </a:ln>
        </p:spPr>
      </p:pic>
      <p:pic>
        <p:nvPicPr>
          <p:cNvPr id="474" name="Google Shape;474;p27"/>
          <p:cNvPicPr preferRelativeResize="0"/>
          <p:nvPr/>
        </p:nvPicPr>
        <p:blipFill>
          <a:blip r:embed="rId9">
            <a:alphaModFix/>
          </a:blip>
          <a:stretch>
            <a:fillRect/>
          </a:stretch>
        </p:blipFill>
        <p:spPr>
          <a:xfrm>
            <a:off x="5948647" y="3952530"/>
            <a:ext cx="432890" cy="432888"/>
          </a:xfrm>
          <a:prstGeom prst="rect">
            <a:avLst/>
          </a:prstGeom>
          <a:noFill/>
          <a:ln>
            <a:noFill/>
          </a:ln>
        </p:spPr>
      </p:pic>
      <p:sp>
        <p:nvSpPr>
          <p:cNvPr id="475" name="Google Shape;475;p27"/>
          <p:cNvSpPr/>
          <p:nvPr/>
        </p:nvSpPr>
        <p:spPr>
          <a:xfrm>
            <a:off x="971150" y="1674300"/>
            <a:ext cx="7952400" cy="3053700"/>
          </a:xfrm>
          <a:prstGeom prst="rect">
            <a:avLst/>
          </a:prstGeom>
          <a:solidFill>
            <a:srgbClr val="FFFFFF">
              <a:alpha val="6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6" name="Google Shape;476;p27"/>
          <p:cNvPicPr preferRelativeResize="0"/>
          <p:nvPr/>
        </p:nvPicPr>
        <p:blipFill>
          <a:blip r:embed="rId10">
            <a:alphaModFix/>
          </a:blip>
          <a:stretch>
            <a:fillRect/>
          </a:stretch>
        </p:blipFill>
        <p:spPr>
          <a:xfrm>
            <a:off x="1286766" y="2055550"/>
            <a:ext cx="810243" cy="317321"/>
          </a:xfrm>
          <a:prstGeom prst="rect">
            <a:avLst/>
          </a:prstGeom>
          <a:noFill/>
          <a:ln>
            <a:noFill/>
          </a:ln>
        </p:spPr>
      </p:pic>
      <p:sp>
        <p:nvSpPr>
          <p:cNvPr id="477" name="Google Shape;477;p27"/>
          <p:cNvSpPr/>
          <p:nvPr/>
        </p:nvSpPr>
        <p:spPr>
          <a:xfrm>
            <a:off x="1128375" y="1820000"/>
            <a:ext cx="2355000" cy="856800"/>
          </a:xfrm>
          <a:prstGeom prst="rect">
            <a:avLst/>
          </a:prstGeom>
          <a:noFill/>
          <a:ln cap="flat" cmpd="sng" w="38100">
            <a:solidFill>
              <a:srgbClr val="4653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txBox="1"/>
          <p:nvPr/>
        </p:nvSpPr>
        <p:spPr>
          <a:xfrm>
            <a:off x="3483375" y="1820000"/>
            <a:ext cx="2412300" cy="856800"/>
          </a:xfrm>
          <a:prstGeom prst="rect">
            <a:avLst/>
          </a:prstGeom>
          <a:noFill/>
          <a:ln>
            <a:noFill/>
          </a:ln>
        </p:spPr>
        <p:txBody>
          <a:bodyPr anchorCtr="0" anchor="ctr" bIns="91425" lIns="91425" spcFirstLastPara="1" rIns="91425" wrap="square" tIns="91425">
            <a:noAutofit/>
          </a:bodyPr>
          <a:lstStyle/>
          <a:p>
            <a:pPr indent="-177800" lvl="0" marL="228600" rtl="0" algn="l">
              <a:spcBef>
                <a:spcPts val="0"/>
              </a:spcBef>
              <a:spcAft>
                <a:spcPts val="0"/>
              </a:spcAft>
              <a:buSzPts val="1000"/>
              <a:buFont typeface="Montserrat"/>
              <a:buChar char="●"/>
            </a:pPr>
            <a:r>
              <a:rPr lang="en" sz="1000">
                <a:solidFill>
                  <a:schemeClr val="dk1"/>
                </a:solidFill>
                <a:latin typeface="Montserrat"/>
                <a:ea typeface="Montserrat"/>
                <a:cs typeface="Montserrat"/>
                <a:sym typeface="Montserrat"/>
              </a:rPr>
              <a:t>The most active (hiring, developing, content creation)</a:t>
            </a:r>
            <a:endParaRPr sz="10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000">
              <a:solidFill>
                <a:schemeClr val="dk1"/>
              </a:solidFill>
              <a:latin typeface="Montserrat"/>
              <a:ea typeface="Montserrat"/>
              <a:cs typeface="Montserrat"/>
              <a:sym typeface="Montserrat"/>
            </a:endParaRPr>
          </a:p>
          <a:p>
            <a:pPr indent="-177800" lvl="0" marL="228600" rtl="0" algn="l">
              <a:spcBef>
                <a:spcPts val="0"/>
              </a:spcBef>
              <a:spcAft>
                <a:spcPts val="0"/>
              </a:spcAft>
              <a:buClr>
                <a:schemeClr val="dk1"/>
              </a:buClr>
              <a:buSzPts val="1000"/>
              <a:buFont typeface="Montserrat"/>
              <a:buChar char="●"/>
            </a:pPr>
            <a:r>
              <a:rPr lang="en" sz="1000">
                <a:solidFill>
                  <a:schemeClr val="dk1"/>
                </a:solidFill>
                <a:latin typeface="Montserrat"/>
                <a:ea typeface="Montserrat"/>
                <a:cs typeface="Montserrat"/>
                <a:sym typeface="Montserrat"/>
              </a:rPr>
              <a:t>The most closest in terms of business model</a:t>
            </a:r>
            <a:endParaRPr sz="1000">
              <a:solidFill>
                <a:schemeClr val="dk1"/>
              </a:solidFill>
              <a:latin typeface="Montserrat"/>
              <a:ea typeface="Montserrat"/>
              <a:cs typeface="Montserrat"/>
              <a:sym typeface="Montserrat"/>
            </a:endParaRPr>
          </a:p>
        </p:txBody>
      </p:sp>
      <p:sp>
        <p:nvSpPr>
          <p:cNvPr id="479" name="Google Shape;479;p27"/>
          <p:cNvSpPr txBox="1"/>
          <p:nvPr/>
        </p:nvSpPr>
        <p:spPr>
          <a:xfrm>
            <a:off x="1337000" y="2008725"/>
            <a:ext cx="2199000" cy="491100"/>
          </a:xfrm>
          <a:prstGeom prst="rect">
            <a:avLst/>
          </a:prstGeom>
          <a:noFill/>
          <a:ln>
            <a:noFill/>
          </a:ln>
        </p:spPr>
        <p:txBody>
          <a:bodyPr anchorCtr="0" anchor="t" bIns="91425" lIns="91425" spcFirstLastPara="1" rIns="91425" wrap="square" tIns="91425">
            <a:noAutofit/>
          </a:bodyPr>
          <a:lstStyle/>
          <a:p>
            <a:pPr indent="457200" lvl="0" marL="457200" rtl="0" algn="l">
              <a:lnSpc>
                <a:spcPct val="150000"/>
              </a:lnSpc>
              <a:spcBef>
                <a:spcPts val="0"/>
              </a:spcBef>
              <a:spcAft>
                <a:spcPts val="0"/>
              </a:spcAft>
              <a:buNone/>
            </a:pPr>
            <a:r>
              <a:rPr lang="en">
                <a:solidFill>
                  <a:schemeClr val="dk2"/>
                </a:solidFill>
                <a:latin typeface="Montserrat"/>
                <a:ea typeface="Montserrat"/>
                <a:cs typeface="Montserrat"/>
                <a:sym typeface="Montserrat"/>
              </a:rPr>
              <a:t>(1) Digi.me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83" name="Shape 483"/>
        <p:cNvGrpSpPr/>
        <p:nvPr/>
      </p:nvGrpSpPr>
      <p:grpSpPr>
        <a:xfrm>
          <a:off x="0" y="0"/>
          <a:ext cx="0" cy="0"/>
          <a:chOff x="0" y="0"/>
          <a:chExt cx="0" cy="0"/>
        </a:xfrm>
      </p:grpSpPr>
      <p:sp>
        <p:nvSpPr>
          <p:cNvPr id="484" name="Google Shape;484;p28"/>
          <p:cNvSpPr txBox="1"/>
          <p:nvPr/>
        </p:nvSpPr>
        <p:spPr>
          <a:xfrm>
            <a:off x="914500" y="0"/>
            <a:ext cx="8229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Montserrat"/>
                <a:ea typeface="Montserrat"/>
                <a:cs typeface="Montserrat"/>
                <a:sym typeface="Montserrat"/>
              </a:rPr>
              <a:t>Competitors: Digi.me</a:t>
            </a:r>
            <a:endParaRPr sz="2800">
              <a:solidFill>
                <a:srgbClr val="000000"/>
              </a:solidFill>
              <a:latin typeface="Montserrat"/>
              <a:ea typeface="Montserrat"/>
              <a:cs typeface="Montserrat"/>
              <a:sym typeface="Montserrat"/>
            </a:endParaRPr>
          </a:p>
        </p:txBody>
      </p:sp>
      <p:sp>
        <p:nvSpPr>
          <p:cNvPr id="485" name="Google Shape;485;p28"/>
          <p:cNvSpPr txBox="1"/>
          <p:nvPr/>
        </p:nvSpPr>
        <p:spPr>
          <a:xfrm>
            <a:off x="1003100" y="4453550"/>
            <a:ext cx="7814400" cy="6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Current competition on the market is represented by small set of companies None of them can handle competition in scalability with UDAPTOR</a:t>
            </a:r>
            <a:endParaRPr b="1">
              <a:latin typeface="Montserrat"/>
              <a:ea typeface="Montserrat"/>
              <a:cs typeface="Montserrat"/>
              <a:sym typeface="Montserrat"/>
            </a:endParaRPr>
          </a:p>
        </p:txBody>
      </p:sp>
      <p:pic>
        <p:nvPicPr>
          <p:cNvPr id="486" name="Google Shape;486;p28"/>
          <p:cNvPicPr preferRelativeResize="0"/>
          <p:nvPr/>
        </p:nvPicPr>
        <p:blipFill rotWithShape="1">
          <a:blip r:embed="rId4">
            <a:alphaModFix/>
          </a:blip>
          <a:srcRect b="48970" l="37954" r="36992" t="31381"/>
          <a:stretch/>
        </p:blipFill>
        <p:spPr>
          <a:xfrm>
            <a:off x="237249" y="123025"/>
            <a:ext cx="411450" cy="322000"/>
          </a:xfrm>
          <a:prstGeom prst="rect">
            <a:avLst/>
          </a:prstGeom>
          <a:noFill/>
          <a:ln>
            <a:noFill/>
          </a:ln>
        </p:spPr>
      </p:pic>
      <p:pic>
        <p:nvPicPr>
          <p:cNvPr id="487" name="Google Shape;487;p28"/>
          <p:cNvPicPr preferRelativeResize="0"/>
          <p:nvPr/>
        </p:nvPicPr>
        <p:blipFill>
          <a:blip r:embed="rId5">
            <a:alphaModFix/>
          </a:blip>
          <a:stretch>
            <a:fillRect/>
          </a:stretch>
        </p:blipFill>
        <p:spPr>
          <a:xfrm>
            <a:off x="1091975" y="754073"/>
            <a:ext cx="1631571" cy="639000"/>
          </a:xfrm>
          <a:prstGeom prst="rect">
            <a:avLst/>
          </a:prstGeom>
          <a:noFill/>
          <a:ln>
            <a:noFill/>
          </a:ln>
        </p:spPr>
      </p:pic>
      <p:sp>
        <p:nvSpPr>
          <p:cNvPr id="488" name="Google Shape;488;p28"/>
          <p:cNvSpPr txBox="1"/>
          <p:nvPr/>
        </p:nvSpPr>
        <p:spPr>
          <a:xfrm>
            <a:off x="1066800" y="1508175"/>
            <a:ext cx="4119000" cy="1076100"/>
          </a:xfrm>
          <a:prstGeom prst="rect">
            <a:avLst/>
          </a:prstGeom>
          <a:noFill/>
          <a:ln>
            <a:noFill/>
          </a:ln>
        </p:spPr>
        <p:txBody>
          <a:bodyPr anchorCtr="0" anchor="t" bIns="91425" lIns="91425" spcFirstLastPara="1" rIns="91425" wrap="square" tIns="91425">
            <a:noAutofit/>
          </a:bodyPr>
          <a:lstStyle/>
          <a:p>
            <a:pPr indent="-120650" lvl="0" marL="228600" rtl="0" algn="l">
              <a:lnSpc>
                <a:spcPct val="115000"/>
              </a:lnSpc>
              <a:spcBef>
                <a:spcPts val="0"/>
              </a:spcBef>
              <a:spcAft>
                <a:spcPts val="0"/>
              </a:spcAft>
              <a:buClr>
                <a:schemeClr val="dk1"/>
              </a:buClr>
              <a:buSzPts val="1000"/>
              <a:buFont typeface="Montserrat"/>
              <a:buAutoNum type="arabicParenR"/>
            </a:pPr>
            <a:r>
              <a:rPr lang="en" sz="1000">
                <a:solidFill>
                  <a:schemeClr val="dk1"/>
                </a:solidFill>
                <a:latin typeface="Montserrat"/>
                <a:ea typeface="Montserrat"/>
                <a:cs typeface="Montserrat"/>
                <a:sym typeface="Montserrat"/>
              </a:rPr>
              <a:t>an application for users to collect and store personal data</a:t>
            </a:r>
            <a:endParaRPr sz="1000">
              <a:solidFill>
                <a:schemeClr val="dk1"/>
              </a:solidFill>
              <a:latin typeface="Montserrat"/>
              <a:ea typeface="Montserrat"/>
              <a:cs typeface="Montserrat"/>
              <a:sym typeface="Montserrat"/>
            </a:endParaRPr>
          </a:p>
          <a:p>
            <a:pPr indent="-57150" lvl="0" marL="228600" rtl="0" algn="l">
              <a:lnSpc>
                <a:spcPct val="115000"/>
              </a:lnSpc>
              <a:spcBef>
                <a:spcPts val="0"/>
              </a:spcBef>
              <a:spcAft>
                <a:spcPts val="0"/>
              </a:spcAft>
              <a:buNone/>
            </a:pPr>
            <a:r>
              <a:t/>
            </a:r>
            <a:endParaRPr sz="1000">
              <a:solidFill>
                <a:schemeClr val="dk1"/>
              </a:solidFill>
              <a:latin typeface="Montserrat"/>
              <a:ea typeface="Montserrat"/>
              <a:cs typeface="Montserrat"/>
              <a:sym typeface="Montserrat"/>
            </a:endParaRPr>
          </a:p>
          <a:p>
            <a:pPr indent="-120650" lvl="0" marL="228600" rtl="0" algn="l">
              <a:lnSpc>
                <a:spcPct val="115000"/>
              </a:lnSpc>
              <a:spcBef>
                <a:spcPts val="0"/>
              </a:spcBef>
              <a:spcAft>
                <a:spcPts val="0"/>
              </a:spcAft>
              <a:buClr>
                <a:schemeClr val="dk1"/>
              </a:buClr>
              <a:buSzPts val="1000"/>
              <a:buFont typeface="Montserrat"/>
              <a:buAutoNum type="arabicParenR"/>
            </a:pPr>
            <a:r>
              <a:rPr lang="en" sz="1000">
                <a:solidFill>
                  <a:schemeClr val="dk1"/>
                </a:solidFill>
                <a:latin typeface="Montserrat"/>
                <a:ea typeface="Montserrat"/>
                <a:cs typeface="Montserrat"/>
                <a:sym typeface="Montserrat"/>
              </a:rPr>
              <a:t>developers SDK for integrating existing sources</a:t>
            </a:r>
            <a:endParaRPr sz="1000">
              <a:solidFill>
                <a:schemeClr val="dk1"/>
              </a:solidFill>
              <a:latin typeface="Montserrat"/>
              <a:ea typeface="Montserrat"/>
              <a:cs typeface="Montserrat"/>
              <a:sym typeface="Montserrat"/>
            </a:endParaRPr>
          </a:p>
          <a:p>
            <a:pPr indent="-57150" lvl="0" marL="228600" rtl="0" algn="l">
              <a:lnSpc>
                <a:spcPct val="115000"/>
              </a:lnSpc>
              <a:spcBef>
                <a:spcPts val="0"/>
              </a:spcBef>
              <a:spcAft>
                <a:spcPts val="0"/>
              </a:spcAft>
              <a:buNone/>
            </a:pPr>
            <a:r>
              <a:t/>
            </a:r>
            <a:endParaRPr sz="1000">
              <a:solidFill>
                <a:schemeClr val="dk1"/>
              </a:solidFill>
              <a:latin typeface="Montserrat"/>
              <a:ea typeface="Montserrat"/>
              <a:cs typeface="Montserrat"/>
              <a:sym typeface="Montserrat"/>
            </a:endParaRPr>
          </a:p>
          <a:p>
            <a:pPr indent="-120650" lvl="0" marL="228600" rtl="0" algn="l">
              <a:lnSpc>
                <a:spcPct val="115000"/>
              </a:lnSpc>
              <a:spcBef>
                <a:spcPts val="0"/>
              </a:spcBef>
              <a:spcAft>
                <a:spcPts val="0"/>
              </a:spcAft>
              <a:buClr>
                <a:schemeClr val="dk1"/>
              </a:buClr>
              <a:buSzPts val="1000"/>
              <a:buFont typeface="Montserrat"/>
              <a:buAutoNum type="arabicParenR"/>
            </a:pPr>
            <a:r>
              <a:rPr lang="en" sz="1000">
                <a:solidFill>
                  <a:schemeClr val="dk1"/>
                </a:solidFill>
                <a:latin typeface="Montserrat"/>
                <a:ea typeface="Montserrat"/>
                <a:cs typeface="Montserrat"/>
                <a:sym typeface="Montserrat"/>
              </a:rPr>
              <a:t>private sharing platform for companies to use user’s data</a:t>
            </a:r>
            <a:endParaRPr sz="1000"/>
          </a:p>
        </p:txBody>
      </p:sp>
      <p:sp>
        <p:nvSpPr>
          <p:cNvPr id="489" name="Google Shape;489;p28"/>
          <p:cNvSpPr txBox="1"/>
          <p:nvPr/>
        </p:nvSpPr>
        <p:spPr>
          <a:xfrm>
            <a:off x="5253525" y="1508175"/>
            <a:ext cx="3813300" cy="107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latin typeface="Montserrat"/>
                <a:ea typeface="Montserrat"/>
                <a:cs typeface="Montserrat"/>
                <a:sym typeface="Montserrat"/>
              </a:rPr>
              <a:t>Businesses can utilize this data under users' consent, paying per transaction (for both giving and getting data)</a:t>
            </a:r>
            <a:endParaRPr sz="10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0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000">
                <a:solidFill>
                  <a:schemeClr val="dk1"/>
                </a:solidFill>
                <a:latin typeface="Montserrat"/>
                <a:ea typeface="Montserrat"/>
                <a:cs typeface="Montserrat"/>
                <a:sym typeface="Montserrat"/>
              </a:rPr>
              <a:t>Clients (people) can manage their private data in a convenient way for free</a:t>
            </a:r>
            <a:endParaRPr sz="1000">
              <a:solidFill>
                <a:schemeClr val="dk1"/>
              </a:solidFill>
            </a:endParaRPr>
          </a:p>
        </p:txBody>
      </p:sp>
      <p:sp>
        <p:nvSpPr>
          <p:cNvPr id="490" name="Google Shape;490;p28"/>
          <p:cNvSpPr txBox="1"/>
          <p:nvPr/>
        </p:nvSpPr>
        <p:spPr>
          <a:xfrm>
            <a:off x="4219050" y="2364750"/>
            <a:ext cx="5609400" cy="2185200"/>
          </a:xfrm>
          <a:prstGeom prst="rect">
            <a:avLst/>
          </a:prstGeom>
          <a:noFill/>
          <a:ln>
            <a:noFill/>
          </a:ln>
        </p:spPr>
        <p:txBody>
          <a:bodyPr anchorCtr="0" anchor="t" bIns="91425" lIns="91425" spcFirstLastPara="1" rIns="91425" wrap="square" tIns="91425">
            <a:noAutofit/>
          </a:bodyPr>
          <a:lstStyle/>
          <a:p>
            <a:pPr indent="0" lvl="0" marL="457200" rtl="0" algn="r">
              <a:spcBef>
                <a:spcPts val="0"/>
              </a:spcBef>
              <a:spcAft>
                <a:spcPts val="0"/>
              </a:spcAft>
              <a:buNone/>
            </a:pPr>
            <a:r>
              <a:rPr lang="en" sz="15000">
                <a:solidFill>
                  <a:srgbClr val="F3F3F3"/>
                </a:solidFill>
                <a:latin typeface="Montserrat"/>
                <a:ea typeface="Montserrat"/>
                <a:cs typeface="Montserrat"/>
                <a:sym typeface="Montserrat"/>
              </a:rPr>
              <a:t>But...</a:t>
            </a:r>
            <a:endParaRPr sz="15000">
              <a:solidFill>
                <a:srgbClr val="F3F3F3"/>
              </a:solidFill>
              <a:latin typeface="Montserrat"/>
              <a:ea typeface="Montserrat"/>
              <a:cs typeface="Montserrat"/>
              <a:sym typeface="Montserrat"/>
            </a:endParaRPr>
          </a:p>
        </p:txBody>
      </p:sp>
      <p:sp>
        <p:nvSpPr>
          <p:cNvPr id="491" name="Google Shape;491;p28"/>
          <p:cNvSpPr/>
          <p:nvPr/>
        </p:nvSpPr>
        <p:spPr>
          <a:xfrm>
            <a:off x="1134525" y="2835225"/>
            <a:ext cx="26400" cy="1406700"/>
          </a:xfrm>
          <a:prstGeom prst="rect">
            <a:avLst/>
          </a:prstGeom>
          <a:solidFill>
            <a:srgbClr val="4653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8"/>
          <p:cNvSpPr/>
          <p:nvPr/>
        </p:nvSpPr>
        <p:spPr>
          <a:xfrm>
            <a:off x="5253525" y="1508175"/>
            <a:ext cx="26400" cy="1076100"/>
          </a:xfrm>
          <a:prstGeom prst="rect">
            <a:avLst/>
          </a:prstGeom>
          <a:solidFill>
            <a:srgbClr val="C0D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txBox="1"/>
          <p:nvPr/>
        </p:nvSpPr>
        <p:spPr>
          <a:xfrm>
            <a:off x="1134525" y="2835225"/>
            <a:ext cx="4119000" cy="123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latin typeface="Montserrat"/>
                <a:ea typeface="Montserrat"/>
                <a:cs typeface="Montserrat"/>
                <a:sym typeface="Montserrat"/>
              </a:rPr>
              <a:t>Analysis of digi.me showed that they use APIs to get data. In most of the cases APIs don’t provide access to all data, where UDAPTOR propose working with</a:t>
            </a:r>
            <a:r>
              <a:rPr lang="en" sz="1000">
                <a:solidFill>
                  <a:schemeClr val="dk1"/>
                </a:solidFill>
                <a:latin typeface="Montserrat"/>
                <a:ea typeface="Montserrat"/>
                <a:cs typeface="Montserrat"/>
                <a:sym typeface="Montserrat"/>
              </a:rPr>
              <a:t> </a:t>
            </a:r>
            <a:r>
              <a:rPr lang="en" sz="1000" u="sng">
                <a:solidFill>
                  <a:schemeClr val="dk1"/>
                </a:solidFill>
                <a:latin typeface="Montserrat"/>
                <a:ea typeface="Montserrat"/>
                <a:cs typeface="Montserrat"/>
                <a:sym typeface="Montserrat"/>
              </a:rPr>
              <a:t>full datasets</a:t>
            </a:r>
            <a:r>
              <a:rPr lang="en" sz="1000">
                <a:solidFill>
                  <a:schemeClr val="dk1"/>
                </a:solidFill>
                <a:latin typeface="Montserrat"/>
                <a:ea typeface="Montserrat"/>
                <a:cs typeface="Montserrat"/>
                <a:sym typeface="Montserrat"/>
              </a:rPr>
              <a:t>.</a:t>
            </a:r>
            <a:endParaRPr sz="10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0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000">
                <a:solidFill>
                  <a:schemeClr val="dk1"/>
                </a:solidFill>
                <a:latin typeface="Montserrat"/>
                <a:ea typeface="Montserrat"/>
                <a:cs typeface="Montserrat"/>
                <a:sym typeface="Montserrat"/>
              </a:rPr>
              <a:t>Moreover, there is no evidence that digi.me is using same family of technologies, consequently, digi.me doesn’t have same </a:t>
            </a:r>
            <a:r>
              <a:rPr lang="en" sz="1000" u="sng">
                <a:solidFill>
                  <a:schemeClr val="dk1"/>
                </a:solidFill>
                <a:latin typeface="Montserrat"/>
                <a:ea typeface="Montserrat"/>
                <a:cs typeface="Montserrat"/>
                <a:sym typeface="Montserrat"/>
              </a:rPr>
              <a:t>scaling opportunities</a:t>
            </a:r>
            <a:endParaRPr sz="1000" u="sng">
              <a:solidFill>
                <a:schemeClr val="dk1"/>
              </a:solidFill>
              <a:latin typeface="Montserrat"/>
              <a:ea typeface="Montserrat"/>
              <a:cs typeface="Montserrat"/>
              <a:sym typeface="Montserrat"/>
            </a:endParaRPr>
          </a:p>
        </p:txBody>
      </p:sp>
      <p:sp>
        <p:nvSpPr>
          <p:cNvPr id="494" name="Google Shape;494;p28"/>
          <p:cNvSpPr/>
          <p:nvPr/>
        </p:nvSpPr>
        <p:spPr>
          <a:xfrm>
            <a:off x="1134525" y="1508175"/>
            <a:ext cx="26400" cy="1076100"/>
          </a:xfrm>
          <a:prstGeom prst="rect">
            <a:avLst/>
          </a:prstGeom>
          <a:solidFill>
            <a:srgbClr val="9FC4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98" name="Shape 498"/>
        <p:cNvGrpSpPr/>
        <p:nvPr/>
      </p:nvGrpSpPr>
      <p:grpSpPr>
        <a:xfrm>
          <a:off x="0" y="0"/>
          <a:ext cx="0" cy="0"/>
          <a:chOff x="0" y="0"/>
          <a:chExt cx="0" cy="0"/>
        </a:xfrm>
      </p:grpSpPr>
      <p:sp>
        <p:nvSpPr>
          <p:cNvPr id="499" name="Google Shape;499;p29"/>
          <p:cNvSpPr txBox="1"/>
          <p:nvPr/>
        </p:nvSpPr>
        <p:spPr>
          <a:xfrm>
            <a:off x="1277650" y="4398025"/>
            <a:ext cx="7153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The secret sauce leads us towards our unfair advantages: </a:t>
            </a:r>
            <a:r>
              <a:rPr b="1" lang="en">
                <a:solidFill>
                  <a:schemeClr val="dk1"/>
                </a:solidFill>
                <a:latin typeface="Montserrat"/>
                <a:ea typeface="Montserrat"/>
                <a:cs typeface="Montserrat"/>
                <a:sym typeface="Montserrat"/>
              </a:rPr>
              <a:t>Scaling effect</a:t>
            </a:r>
            <a:endParaRPr b="1">
              <a:solidFill>
                <a:schemeClr val="dk1"/>
              </a:solidFill>
              <a:latin typeface="Montserrat"/>
              <a:ea typeface="Montserrat"/>
              <a:cs typeface="Montserrat"/>
              <a:sym typeface="Montserrat"/>
            </a:endParaRPr>
          </a:p>
          <a:p>
            <a:pPr indent="0" lvl="0" marL="0" rtl="0" algn="l">
              <a:spcBef>
                <a:spcPts val="0"/>
              </a:spcBef>
              <a:spcAft>
                <a:spcPts val="0"/>
              </a:spcAft>
              <a:buNone/>
            </a:pPr>
            <a:r>
              <a:rPr lang="en">
                <a:solidFill>
                  <a:schemeClr val="dk1"/>
                </a:solidFill>
                <a:latin typeface="Montserrat"/>
                <a:ea typeface="Montserrat"/>
                <a:cs typeface="Montserrat"/>
                <a:sym typeface="Montserrat"/>
              </a:rPr>
              <a:t> and,</a:t>
            </a:r>
            <a:r>
              <a:rPr b="1" lang="en">
                <a:solidFill>
                  <a:schemeClr val="dk1"/>
                </a:solidFill>
                <a:latin typeface="Montserrat"/>
                <a:ea typeface="Montserrat"/>
                <a:cs typeface="Montserrat"/>
                <a:sym typeface="Montserrat"/>
              </a:rPr>
              <a:t> </a:t>
            </a:r>
            <a:r>
              <a:rPr lang="en">
                <a:solidFill>
                  <a:schemeClr val="dk1"/>
                </a:solidFill>
                <a:latin typeface="Montserrat"/>
                <a:ea typeface="Montserrat"/>
                <a:cs typeface="Montserrat"/>
                <a:sym typeface="Montserrat"/>
              </a:rPr>
              <a:t>as a consequence and due to industry specifications, </a:t>
            </a:r>
            <a:r>
              <a:rPr b="1" lang="en">
                <a:latin typeface="Montserrat"/>
                <a:ea typeface="Montserrat"/>
                <a:cs typeface="Montserrat"/>
                <a:sym typeface="Montserrat"/>
              </a:rPr>
              <a:t>Network effect </a:t>
            </a:r>
            <a:endParaRPr b="1">
              <a:latin typeface="Montserrat"/>
              <a:ea typeface="Montserrat"/>
              <a:cs typeface="Montserrat"/>
              <a:sym typeface="Montserrat"/>
            </a:endParaRPr>
          </a:p>
        </p:txBody>
      </p:sp>
      <p:sp>
        <p:nvSpPr>
          <p:cNvPr id="500" name="Google Shape;500;p29"/>
          <p:cNvSpPr txBox="1"/>
          <p:nvPr/>
        </p:nvSpPr>
        <p:spPr>
          <a:xfrm>
            <a:off x="914400" y="-2325"/>
            <a:ext cx="8229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Montserrat"/>
                <a:ea typeface="Montserrat"/>
                <a:cs typeface="Montserrat"/>
                <a:sym typeface="Montserrat"/>
              </a:rPr>
              <a:t>The secret </a:t>
            </a:r>
            <a:r>
              <a:rPr lang="en" sz="2800">
                <a:latin typeface="Montserrat"/>
                <a:ea typeface="Montserrat"/>
                <a:cs typeface="Montserrat"/>
                <a:sym typeface="Montserrat"/>
              </a:rPr>
              <a:t>sauce</a:t>
            </a:r>
            <a:endParaRPr sz="2800">
              <a:solidFill>
                <a:srgbClr val="000000"/>
              </a:solidFill>
              <a:latin typeface="Montserrat"/>
              <a:ea typeface="Montserrat"/>
              <a:cs typeface="Montserrat"/>
              <a:sym typeface="Montserrat"/>
            </a:endParaRPr>
          </a:p>
        </p:txBody>
      </p:sp>
      <p:sp>
        <p:nvSpPr>
          <p:cNvPr id="501" name="Google Shape;501;p29"/>
          <p:cNvSpPr txBox="1"/>
          <p:nvPr/>
        </p:nvSpPr>
        <p:spPr>
          <a:xfrm>
            <a:off x="1008525" y="992250"/>
            <a:ext cx="3813000" cy="41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Montserrat"/>
                <a:ea typeface="Montserrat"/>
                <a:cs typeface="Montserrat"/>
                <a:sym typeface="Montserrat"/>
              </a:rPr>
              <a:t>Smart Core:  technology for data integration automation ...</a:t>
            </a:r>
            <a:endParaRPr b="1" sz="1000">
              <a:latin typeface="Montserrat"/>
              <a:ea typeface="Montserrat"/>
              <a:cs typeface="Montserrat"/>
              <a:sym typeface="Montserrat"/>
            </a:endParaRPr>
          </a:p>
        </p:txBody>
      </p:sp>
      <p:sp>
        <p:nvSpPr>
          <p:cNvPr id="502" name="Google Shape;502;p29"/>
          <p:cNvSpPr txBox="1"/>
          <p:nvPr/>
        </p:nvSpPr>
        <p:spPr>
          <a:xfrm>
            <a:off x="1048875" y="3108826"/>
            <a:ext cx="3212400" cy="10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Montserrat"/>
                <a:ea typeface="Montserrat"/>
                <a:cs typeface="Montserrat"/>
                <a:sym typeface="Montserrat"/>
              </a:rPr>
              <a:t>5-level pipeline:</a:t>
            </a:r>
            <a:endParaRPr sz="10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0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000">
                <a:solidFill>
                  <a:schemeClr val="dk1"/>
                </a:solidFill>
                <a:latin typeface="Montserrat"/>
                <a:ea typeface="Montserrat"/>
                <a:cs typeface="Montserrat"/>
                <a:sym typeface="Montserrat"/>
              </a:rPr>
              <a:t>1) </a:t>
            </a:r>
            <a:r>
              <a:rPr b="1" lang="en" sz="1000">
                <a:solidFill>
                  <a:schemeClr val="dk1"/>
                </a:solidFill>
                <a:latin typeface="Montserrat"/>
                <a:ea typeface="Montserrat"/>
                <a:cs typeface="Montserrat"/>
                <a:sym typeface="Montserrat"/>
              </a:rPr>
              <a:t>automizible</a:t>
            </a:r>
            <a:r>
              <a:rPr lang="en" sz="1000">
                <a:solidFill>
                  <a:schemeClr val="dk1"/>
                </a:solidFill>
                <a:latin typeface="Montserrat"/>
                <a:ea typeface="Montserrat"/>
                <a:cs typeface="Montserrat"/>
                <a:sym typeface="Montserrat"/>
              </a:rPr>
              <a:t> - current automation ~20%</a:t>
            </a:r>
            <a:endParaRPr sz="10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0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000">
                <a:solidFill>
                  <a:schemeClr val="dk1"/>
                </a:solidFill>
                <a:latin typeface="Montserrat"/>
                <a:ea typeface="Montserrat"/>
                <a:cs typeface="Montserrat"/>
                <a:sym typeface="Montserrat"/>
              </a:rPr>
              <a:t>2) </a:t>
            </a:r>
            <a:r>
              <a:rPr b="1" lang="en" sz="1000">
                <a:solidFill>
                  <a:schemeClr val="dk1"/>
                </a:solidFill>
                <a:latin typeface="Montserrat"/>
                <a:ea typeface="Montserrat"/>
                <a:cs typeface="Montserrat"/>
                <a:sym typeface="Montserrat"/>
              </a:rPr>
              <a:t>adjustable</a:t>
            </a:r>
            <a:r>
              <a:rPr lang="en" sz="1000">
                <a:solidFill>
                  <a:schemeClr val="dk1"/>
                </a:solidFill>
                <a:latin typeface="Montserrat"/>
                <a:ea typeface="Montserrat"/>
                <a:cs typeface="Montserrat"/>
                <a:sym typeface="Montserrat"/>
              </a:rPr>
              <a:t> - changes in data format/schema/ naming won’t affect the pipeline</a:t>
            </a:r>
            <a:endParaRPr sz="1000">
              <a:solidFill>
                <a:schemeClr val="dk1"/>
              </a:solidFill>
              <a:latin typeface="Montserrat"/>
              <a:ea typeface="Montserrat"/>
              <a:cs typeface="Montserrat"/>
              <a:sym typeface="Montserrat"/>
            </a:endParaRPr>
          </a:p>
        </p:txBody>
      </p:sp>
      <p:sp>
        <p:nvSpPr>
          <p:cNvPr id="503" name="Google Shape;503;p29"/>
          <p:cNvSpPr txBox="1"/>
          <p:nvPr/>
        </p:nvSpPr>
        <p:spPr>
          <a:xfrm>
            <a:off x="5178525" y="1592625"/>
            <a:ext cx="3854400" cy="8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Montserrat"/>
                <a:ea typeface="Montserrat"/>
                <a:cs typeface="Montserrat"/>
                <a:sym typeface="Montserrat"/>
              </a:rPr>
              <a:t>“Horizontal” </a:t>
            </a:r>
            <a:endParaRPr b="1" sz="10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0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000">
                <a:solidFill>
                  <a:schemeClr val="dk1"/>
                </a:solidFill>
                <a:latin typeface="Montserrat"/>
                <a:ea typeface="Montserrat"/>
                <a:cs typeface="Montserrat"/>
                <a:sym typeface="Montserrat"/>
              </a:rPr>
              <a:t>Even with current level of automation we can integrate clients in parallel: it’s the matter of specialists.</a:t>
            </a:r>
            <a:endParaRPr sz="1000">
              <a:solidFill>
                <a:schemeClr val="dk1"/>
              </a:solidFill>
              <a:latin typeface="Montserrat"/>
              <a:ea typeface="Montserrat"/>
              <a:cs typeface="Montserrat"/>
              <a:sym typeface="Montserrat"/>
            </a:endParaRPr>
          </a:p>
        </p:txBody>
      </p:sp>
      <p:sp>
        <p:nvSpPr>
          <p:cNvPr id="504" name="Google Shape;504;p29"/>
          <p:cNvSpPr txBox="1"/>
          <p:nvPr/>
        </p:nvSpPr>
        <p:spPr>
          <a:xfrm>
            <a:off x="5178525" y="2909949"/>
            <a:ext cx="3854400" cy="113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Montserrat"/>
                <a:ea typeface="Montserrat"/>
                <a:cs typeface="Montserrat"/>
                <a:sym typeface="Montserrat"/>
              </a:rPr>
              <a:t>“Vertical”</a:t>
            </a:r>
            <a:r>
              <a:rPr b="1" lang="en" sz="1000">
                <a:solidFill>
                  <a:schemeClr val="dk1"/>
                </a:solidFill>
                <a:latin typeface="Montserrat"/>
                <a:ea typeface="Montserrat"/>
                <a:cs typeface="Montserrat"/>
                <a:sym typeface="Montserrat"/>
              </a:rPr>
              <a:t> </a:t>
            </a:r>
            <a:endParaRPr b="1" sz="10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0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000">
                <a:solidFill>
                  <a:schemeClr val="dk1"/>
                </a:solidFill>
                <a:latin typeface="Montserrat"/>
                <a:ea typeface="Montserrat"/>
                <a:cs typeface="Montserrat"/>
                <a:sym typeface="Montserrat"/>
              </a:rPr>
              <a:t>Product development is focused on automating data integration: this will allow us to provide service for more Clients with the same team</a:t>
            </a:r>
            <a:endParaRPr sz="1000">
              <a:solidFill>
                <a:schemeClr val="dk1"/>
              </a:solidFill>
              <a:latin typeface="Montserrat"/>
              <a:ea typeface="Montserrat"/>
              <a:cs typeface="Montserrat"/>
              <a:sym typeface="Montserrat"/>
            </a:endParaRPr>
          </a:p>
        </p:txBody>
      </p:sp>
      <p:pic>
        <p:nvPicPr>
          <p:cNvPr id="505" name="Google Shape;505;p29"/>
          <p:cNvPicPr preferRelativeResize="0"/>
          <p:nvPr/>
        </p:nvPicPr>
        <p:blipFill rotWithShape="1">
          <a:blip r:embed="rId4">
            <a:alphaModFix/>
          </a:blip>
          <a:srcRect b="48970" l="37954" r="36992" t="31381"/>
          <a:stretch/>
        </p:blipFill>
        <p:spPr>
          <a:xfrm>
            <a:off x="237249" y="123025"/>
            <a:ext cx="411450" cy="322000"/>
          </a:xfrm>
          <a:prstGeom prst="rect">
            <a:avLst/>
          </a:prstGeom>
          <a:noFill/>
          <a:ln>
            <a:noFill/>
          </a:ln>
        </p:spPr>
      </p:pic>
      <p:sp>
        <p:nvSpPr>
          <p:cNvPr id="506" name="Google Shape;506;p29"/>
          <p:cNvSpPr/>
          <p:nvPr/>
        </p:nvSpPr>
        <p:spPr>
          <a:xfrm>
            <a:off x="2426840" y="1607863"/>
            <a:ext cx="969900" cy="9699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7" name="Google Shape;507;p29"/>
          <p:cNvPicPr preferRelativeResize="0"/>
          <p:nvPr/>
        </p:nvPicPr>
        <p:blipFill rotWithShape="1">
          <a:blip r:embed="rId4">
            <a:alphaModFix/>
          </a:blip>
          <a:srcRect b="48970" l="37954" r="36992" t="31381"/>
          <a:stretch/>
        </p:blipFill>
        <p:spPr>
          <a:xfrm>
            <a:off x="2561207" y="1818446"/>
            <a:ext cx="699156" cy="547166"/>
          </a:xfrm>
          <a:prstGeom prst="rect">
            <a:avLst/>
          </a:prstGeom>
          <a:noFill/>
          <a:ln>
            <a:noFill/>
          </a:ln>
        </p:spPr>
      </p:pic>
      <p:sp>
        <p:nvSpPr>
          <p:cNvPr id="508" name="Google Shape;508;p29"/>
          <p:cNvSpPr/>
          <p:nvPr/>
        </p:nvSpPr>
        <p:spPr>
          <a:xfrm>
            <a:off x="2426938" y="2056609"/>
            <a:ext cx="970200" cy="9702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9" name="Google Shape;509;p29"/>
          <p:cNvCxnSpPr/>
          <p:nvPr/>
        </p:nvCxnSpPr>
        <p:spPr>
          <a:xfrm>
            <a:off x="2656810" y="2788926"/>
            <a:ext cx="147600" cy="0"/>
          </a:xfrm>
          <a:prstGeom prst="straightConnector1">
            <a:avLst/>
          </a:prstGeom>
          <a:noFill/>
          <a:ln cap="flat" cmpd="sng" w="19050">
            <a:solidFill>
              <a:schemeClr val="dk2"/>
            </a:solidFill>
            <a:prstDash val="solid"/>
            <a:round/>
            <a:headEnd len="med" w="med" type="none"/>
            <a:tailEnd len="med" w="med" type="none"/>
          </a:ln>
        </p:spPr>
      </p:cxnSp>
      <p:cxnSp>
        <p:nvCxnSpPr>
          <p:cNvPr id="510" name="Google Shape;510;p29"/>
          <p:cNvCxnSpPr/>
          <p:nvPr/>
        </p:nvCxnSpPr>
        <p:spPr>
          <a:xfrm>
            <a:off x="2838267" y="2788926"/>
            <a:ext cx="147600" cy="0"/>
          </a:xfrm>
          <a:prstGeom prst="straightConnector1">
            <a:avLst/>
          </a:prstGeom>
          <a:noFill/>
          <a:ln cap="flat" cmpd="sng" w="19050">
            <a:solidFill>
              <a:schemeClr val="dk2"/>
            </a:solidFill>
            <a:prstDash val="solid"/>
            <a:round/>
            <a:headEnd len="med" w="med" type="none"/>
            <a:tailEnd len="med" w="med" type="none"/>
          </a:ln>
        </p:spPr>
      </p:cxnSp>
      <p:cxnSp>
        <p:nvCxnSpPr>
          <p:cNvPr id="511" name="Google Shape;511;p29"/>
          <p:cNvCxnSpPr/>
          <p:nvPr/>
        </p:nvCxnSpPr>
        <p:spPr>
          <a:xfrm>
            <a:off x="3019724" y="2788926"/>
            <a:ext cx="147600" cy="0"/>
          </a:xfrm>
          <a:prstGeom prst="straightConnector1">
            <a:avLst/>
          </a:prstGeom>
          <a:noFill/>
          <a:ln cap="flat" cmpd="sng" w="19050">
            <a:solidFill>
              <a:schemeClr val="dk2"/>
            </a:solidFill>
            <a:prstDash val="solid"/>
            <a:round/>
            <a:headEnd len="med" w="med" type="none"/>
            <a:tailEnd len="med" w="med" type="none"/>
          </a:ln>
        </p:spPr>
      </p:cxnSp>
      <p:cxnSp>
        <p:nvCxnSpPr>
          <p:cNvPr id="512" name="Google Shape;512;p29"/>
          <p:cNvCxnSpPr/>
          <p:nvPr/>
        </p:nvCxnSpPr>
        <p:spPr>
          <a:xfrm>
            <a:off x="2656810" y="2841452"/>
            <a:ext cx="147600" cy="0"/>
          </a:xfrm>
          <a:prstGeom prst="straightConnector1">
            <a:avLst/>
          </a:prstGeom>
          <a:noFill/>
          <a:ln cap="flat" cmpd="sng" w="19050">
            <a:solidFill>
              <a:schemeClr val="dk2"/>
            </a:solidFill>
            <a:prstDash val="solid"/>
            <a:round/>
            <a:headEnd len="med" w="med" type="none"/>
            <a:tailEnd len="med" w="med" type="none"/>
          </a:ln>
        </p:spPr>
      </p:cxnSp>
      <p:cxnSp>
        <p:nvCxnSpPr>
          <p:cNvPr id="513" name="Google Shape;513;p29"/>
          <p:cNvCxnSpPr/>
          <p:nvPr/>
        </p:nvCxnSpPr>
        <p:spPr>
          <a:xfrm>
            <a:off x="2838267" y="2841452"/>
            <a:ext cx="147600" cy="0"/>
          </a:xfrm>
          <a:prstGeom prst="straightConnector1">
            <a:avLst/>
          </a:prstGeom>
          <a:noFill/>
          <a:ln cap="flat" cmpd="sng" w="19050">
            <a:solidFill>
              <a:schemeClr val="dk2"/>
            </a:solidFill>
            <a:prstDash val="solid"/>
            <a:round/>
            <a:headEnd len="med" w="med" type="none"/>
            <a:tailEnd len="med" w="med" type="none"/>
          </a:ln>
        </p:spPr>
      </p:cxnSp>
      <p:cxnSp>
        <p:nvCxnSpPr>
          <p:cNvPr id="514" name="Google Shape;514;p29"/>
          <p:cNvCxnSpPr/>
          <p:nvPr/>
        </p:nvCxnSpPr>
        <p:spPr>
          <a:xfrm>
            <a:off x="3019724" y="2841452"/>
            <a:ext cx="147600" cy="0"/>
          </a:xfrm>
          <a:prstGeom prst="straightConnector1">
            <a:avLst/>
          </a:prstGeom>
          <a:noFill/>
          <a:ln cap="flat" cmpd="sng" w="19050">
            <a:solidFill>
              <a:schemeClr val="dk2"/>
            </a:solidFill>
            <a:prstDash val="solid"/>
            <a:round/>
            <a:headEnd len="med" w="med" type="none"/>
            <a:tailEnd len="med" w="med" type="none"/>
          </a:ln>
        </p:spPr>
      </p:cxnSp>
      <p:cxnSp>
        <p:nvCxnSpPr>
          <p:cNvPr id="515" name="Google Shape;515;p29"/>
          <p:cNvCxnSpPr/>
          <p:nvPr/>
        </p:nvCxnSpPr>
        <p:spPr>
          <a:xfrm>
            <a:off x="2656810" y="2893978"/>
            <a:ext cx="147600" cy="0"/>
          </a:xfrm>
          <a:prstGeom prst="straightConnector1">
            <a:avLst/>
          </a:prstGeom>
          <a:noFill/>
          <a:ln cap="flat" cmpd="sng" w="19050">
            <a:solidFill>
              <a:schemeClr val="dk2"/>
            </a:solidFill>
            <a:prstDash val="solid"/>
            <a:round/>
            <a:headEnd len="med" w="med" type="none"/>
            <a:tailEnd len="med" w="med" type="none"/>
          </a:ln>
        </p:spPr>
      </p:cxnSp>
      <p:cxnSp>
        <p:nvCxnSpPr>
          <p:cNvPr id="516" name="Google Shape;516;p29"/>
          <p:cNvCxnSpPr/>
          <p:nvPr/>
        </p:nvCxnSpPr>
        <p:spPr>
          <a:xfrm>
            <a:off x="2838267" y="2893978"/>
            <a:ext cx="147600" cy="0"/>
          </a:xfrm>
          <a:prstGeom prst="straightConnector1">
            <a:avLst/>
          </a:prstGeom>
          <a:noFill/>
          <a:ln cap="flat" cmpd="sng" w="19050">
            <a:solidFill>
              <a:schemeClr val="dk2"/>
            </a:solidFill>
            <a:prstDash val="solid"/>
            <a:round/>
            <a:headEnd len="med" w="med" type="none"/>
            <a:tailEnd len="med" w="med" type="none"/>
          </a:ln>
        </p:spPr>
      </p:cxnSp>
      <p:cxnSp>
        <p:nvCxnSpPr>
          <p:cNvPr id="517" name="Google Shape;517;p29"/>
          <p:cNvCxnSpPr/>
          <p:nvPr/>
        </p:nvCxnSpPr>
        <p:spPr>
          <a:xfrm>
            <a:off x="3019724" y="2893978"/>
            <a:ext cx="147600" cy="0"/>
          </a:xfrm>
          <a:prstGeom prst="straightConnector1">
            <a:avLst/>
          </a:prstGeom>
          <a:noFill/>
          <a:ln cap="flat" cmpd="sng" w="19050">
            <a:solidFill>
              <a:schemeClr val="dk2"/>
            </a:solidFill>
            <a:prstDash val="solid"/>
            <a:round/>
            <a:headEnd len="med" w="med" type="none"/>
            <a:tailEnd len="med" w="med" type="none"/>
          </a:ln>
        </p:spPr>
      </p:cxnSp>
      <p:grpSp>
        <p:nvGrpSpPr>
          <p:cNvPr id="518" name="Google Shape;518;p29"/>
          <p:cNvGrpSpPr/>
          <p:nvPr/>
        </p:nvGrpSpPr>
        <p:grpSpPr>
          <a:xfrm>
            <a:off x="2656835" y="2736535"/>
            <a:ext cx="510386" cy="0"/>
            <a:chOff x="4025313" y="3919438"/>
            <a:chExt cx="517056" cy="0"/>
          </a:xfrm>
        </p:grpSpPr>
        <p:cxnSp>
          <p:nvCxnSpPr>
            <p:cNvPr id="519" name="Google Shape;519;p29"/>
            <p:cNvCxnSpPr/>
            <p:nvPr/>
          </p:nvCxnSpPr>
          <p:spPr>
            <a:xfrm>
              <a:off x="4025313" y="391943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520" name="Google Shape;520;p29"/>
            <p:cNvCxnSpPr/>
            <p:nvPr/>
          </p:nvCxnSpPr>
          <p:spPr>
            <a:xfrm>
              <a:off x="4209141" y="391943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521" name="Google Shape;521;p29"/>
            <p:cNvCxnSpPr/>
            <p:nvPr/>
          </p:nvCxnSpPr>
          <p:spPr>
            <a:xfrm>
              <a:off x="4392969" y="3919438"/>
              <a:ext cx="149400" cy="0"/>
            </a:xfrm>
            <a:prstGeom prst="straightConnector1">
              <a:avLst/>
            </a:prstGeom>
            <a:noFill/>
            <a:ln cap="flat" cmpd="sng" w="19050">
              <a:solidFill>
                <a:schemeClr val="dk2"/>
              </a:solidFill>
              <a:prstDash val="solid"/>
              <a:round/>
              <a:headEnd len="med" w="med" type="none"/>
              <a:tailEnd len="med" w="med" type="none"/>
            </a:ln>
          </p:spPr>
        </p:cxnSp>
      </p:grpSp>
      <p:grpSp>
        <p:nvGrpSpPr>
          <p:cNvPr id="522" name="Google Shape;522;p29"/>
          <p:cNvGrpSpPr/>
          <p:nvPr/>
        </p:nvGrpSpPr>
        <p:grpSpPr>
          <a:xfrm>
            <a:off x="2656835" y="2685181"/>
            <a:ext cx="510386" cy="0"/>
            <a:chOff x="4025313" y="3923688"/>
            <a:chExt cx="517056" cy="0"/>
          </a:xfrm>
        </p:grpSpPr>
        <p:cxnSp>
          <p:nvCxnSpPr>
            <p:cNvPr id="523" name="Google Shape;523;p29"/>
            <p:cNvCxnSpPr/>
            <p:nvPr/>
          </p:nvCxnSpPr>
          <p:spPr>
            <a:xfrm>
              <a:off x="4025313" y="392368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524" name="Google Shape;524;p29"/>
            <p:cNvCxnSpPr/>
            <p:nvPr/>
          </p:nvCxnSpPr>
          <p:spPr>
            <a:xfrm>
              <a:off x="4209141" y="392368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525" name="Google Shape;525;p29"/>
            <p:cNvCxnSpPr/>
            <p:nvPr/>
          </p:nvCxnSpPr>
          <p:spPr>
            <a:xfrm>
              <a:off x="4392969" y="3923688"/>
              <a:ext cx="149400" cy="0"/>
            </a:xfrm>
            <a:prstGeom prst="straightConnector1">
              <a:avLst/>
            </a:prstGeom>
            <a:noFill/>
            <a:ln cap="flat" cmpd="sng" w="19050">
              <a:solidFill>
                <a:schemeClr val="dk2"/>
              </a:solidFill>
              <a:prstDash val="solid"/>
              <a:round/>
              <a:headEnd len="med" w="med" type="none"/>
              <a:tailEnd len="med" w="med" type="none"/>
            </a:ln>
          </p:spPr>
        </p:cxnSp>
      </p:grpSp>
      <p:grpSp>
        <p:nvGrpSpPr>
          <p:cNvPr id="526" name="Google Shape;526;p29"/>
          <p:cNvGrpSpPr/>
          <p:nvPr/>
        </p:nvGrpSpPr>
        <p:grpSpPr>
          <a:xfrm>
            <a:off x="2656835" y="2633828"/>
            <a:ext cx="510386" cy="0"/>
            <a:chOff x="4025313" y="3923688"/>
            <a:chExt cx="517056" cy="0"/>
          </a:xfrm>
        </p:grpSpPr>
        <p:cxnSp>
          <p:nvCxnSpPr>
            <p:cNvPr id="527" name="Google Shape;527;p29"/>
            <p:cNvCxnSpPr/>
            <p:nvPr/>
          </p:nvCxnSpPr>
          <p:spPr>
            <a:xfrm>
              <a:off x="4025313" y="392368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528" name="Google Shape;528;p29"/>
            <p:cNvCxnSpPr/>
            <p:nvPr/>
          </p:nvCxnSpPr>
          <p:spPr>
            <a:xfrm>
              <a:off x="4209141" y="392368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529" name="Google Shape;529;p29"/>
            <p:cNvCxnSpPr/>
            <p:nvPr/>
          </p:nvCxnSpPr>
          <p:spPr>
            <a:xfrm>
              <a:off x="4392969" y="3923688"/>
              <a:ext cx="149400" cy="0"/>
            </a:xfrm>
            <a:prstGeom prst="straightConnector1">
              <a:avLst/>
            </a:prstGeom>
            <a:noFill/>
            <a:ln cap="flat" cmpd="sng" w="19050">
              <a:solidFill>
                <a:schemeClr val="dk2"/>
              </a:solidFill>
              <a:prstDash val="solid"/>
              <a:round/>
              <a:headEnd len="med" w="med" type="none"/>
              <a:tailEnd len="med" w="med" type="none"/>
            </a:ln>
          </p:spPr>
        </p:cxnSp>
      </p:grpSp>
      <p:grpSp>
        <p:nvGrpSpPr>
          <p:cNvPr id="530" name="Google Shape;530;p29"/>
          <p:cNvGrpSpPr/>
          <p:nvPr/>
        </p:nvGrpSpPr>
        <p:grpSpPr>
          <a:xfrm>
            <a:off x="2655598" y="2534319"/>
            <a:ext cx="510386" cy="0"/>
            <a:chOff x="4025313" y="3923688"/>
            <a:chExt cx="517056" cy="0"/>
          </a:xfrm>
        </p:grpSpPr>
        <p:cxnSp>
          <p:nvCxnSpPr>
            <p:cNvPr id="531" name="Google Shape;531;p29"/>
            <p:cNvCxnSpPr/>
            <p:nvPr/>
          </p:nvCxnSpPr>
          <p:spPr>
            <a:xfrm>
              <a:off x="4025313" y="392368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532" name="Google Shape;532;p29"/>
            <p:cNvCxnSpPr/>
            <p:nvPr/>
          </p:nvCxnSpPr>
          <p:spPr>
            <a:xfrm>
              <a:off x="4209141" y="392368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533" name="Google Shape;533;p29"/>
            <p:cNvCxnSpPr/>
            <p:nvPr/>
          </p:nvCxnSpPr>
          <p:spPr>
            <a:xfrm>
              <a:off x="4392969" y="3923688"/>
              <a:ext cx="149400" cy="0"/>
            </a:xfrm>
            <a:prstGeom prst="straightConnector1">
              <a:avLst/>
            </a:prstGeom>
            <a:noFill/>
            <a:ln cap="flat" cmpd="sng" w="19050">
              <a:solidFill>
                <a:schemeClr val="dk2"/>
              </a:solidFill>
              <a:prstDash val="solid"/>
              <a:round/>
              <a:headEnd len="med" w="med" type="none"/>
              <a:tailEnd len="med" w="med" type="none"/>
            </a:ln>
          </p:spPr>
        </p:cxnSp>
      </p:grpSp>
      <p:grpSp>
        <p:nvGrpSpPr>
          <p:cNvPr id="534" name="Google Shape;534;p29"/>
          <p:cNvGrpSpPr/>
          <p:nvPr/>
        </p:nvGrpSpPr>
        <p:grpSpPr>
          <a:xfrm>
            <a:off x="2655598" y="2482965"/>
            <a:ext cx="510386" cy="0"/>
            <a:chOff x="4025313" y="3923688"/>
            <a:chExt cx="517056" cy="0"/>
          </a:xfrm>
        </p:grpSpPr>
        <p:cxnSp>
          <p:nvCxnSpPr>
            <p:cNvPr id="535" name="Google Shape;535;p29"/>
            <p:cNvCxnSpPr/>
            <p:nvPr/>
          </p:nvCxnSpPr>
          <p:spPr>
            <a:xfrm>
              <a:off x="4025313" y="392368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536" name="Google Shape;536;p29"/>
            <p:cNvCxnSpPr/>
            <p:nvPr/>
          </p:nvCxnSpPr>
          <p:spPr>
            <a:xfrm>
              <a:off x="4209141" y="392368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537" name="Google Shape;537;p29"/>
            <p:cNvCxnSpPr/>
            <p:nvPr/>
          </p:nvCxnSpPr>
          <p:spPr>
            <a:xfrm>
              <a:off x="4392969" y="3923688"/>
              <a:ext cx="149400" cy="0"/>
            </a:xfrm>
            <a:prstGeom prst="straightConnector1">
              <a:avLst/>
            </a:prstGeom>
            <a:noFill/>
            <a:ln cap="flat" cmpd="sng" w="19050">
              <a:solidFill>
                <a:schemeClr val="dk2"/>
              </a:solidFill>
              <a:prstDash val="solid"/>
              <a:round/>
              <a:headEnd len="med" w="med" type="none"/>
              <a:tailEnd len="med" w="med" type="none"/>
            </a:ln>
          </p:spPr>
        </p:cxnSp>
      </p:grpSp>
      <p:grpSp>
        <p:nvGrpSpPr>
          <p:cNvPr id="538" name="Google Shape;538;p29"/>
          <p:cNvGrpSpPr/>
          <p:nvPr/>
        </p:nvGrpSpPr>
        <p:grpSpPr>
          <a:xfrm>
            <a:off x="2655598" y="2431623"/>
            <a:ext cx="510386" cy="0"/>
            <a:chOff x="4025313" y="3919438"/>
            <a:chExt cx="517056" cy="0"/>
          </a:xfrm>
        </p:grpSpPr>
        <p:cxnSp>
          <p:nvCxnSpPr>
            <p:cNvPr id="539" name="Google Shape;539;p29"/>
            <p:cNvCxnSpPr/>
            <p:nvPr/>
          </p:nvCxnSpPr>
          <p:spPr>
            <a:xfrm>
              <a:off x="4025313" y="391943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540" name="Google Shape;540;p29"/>
            <p:cNvCxnSpPr/>
            <p:nvPr/>
          </p:nvCxnSpPr>
          <p:spPr>
            <a:xfrm>
              <a:off x="4209141" y="391943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541" name="Google Shape;541;p29"/>
            <p:cNvCxnSpPr/>
            <p:nvPr/>
          </p:nvCxnSpPr>
          <p:spPr>
            <a:xfrm>
              <a:off x="4392969" y="3919438"/>
              <a:ext cx="149400" cy="0"/>
            </a:xfrm>
            <a:prstGeom prst="straightConnector1">
              <a:avLst/>
            </a:prstGeom>
            <a:noFill/>
            <a:ln cap="flat" cmpd="sng" w="19050">
              <a:solidFill>
                <a:schemeClr val="dk2"/>
              </a:solidFill>
              <a:prstDash val="solid"/>
              <a:round/>
              <a:headEnd len="med" w="med" type="none"/>
              <a:tailEnd len="med" w="med" type="none"/>
            </a:ln>
          </p:spPr>
        </p:cxnSp>
      </p:grpSp>
      <p:grpSp>
        <p:nvGrpSpPr>
          <p:cNvPr id="542" name="Google Shape;542;p29"/>
          <p:cNvGrpSpPr/>
          <p:nvPr/>
        </p:nvGrpSpPr>
        <p:grpSpPr>
          <a:xfrm>
            <a:off x="2655598" y="2380269"/>
            <a:ext cx="510386" cy="0"/>
            <a:chOff x="4025313" y="3923688"/>
            <a:chExt cx="517056" cy="0"/>
          </a:xfrm>
        </p:grpSpPr>
        <p:cxnSp>
          <p:nvCxnSpPr>
            <p:cNvPr id="543" name="Google Shape;543;p29"/>
            <p:cNvCxnSpPr/>
            <p:nvPr/>
          </p:nvCxnSpPr>
          <p:spPr>
            <a:xfrm>
              <a:off x="4025313" y="392368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544" name="Google Shape;544;p29"/>
            <p:cNvCxnSpPr/>
            <p:nvPr/>
          </p:nvCxnSpPr>
          <p:spPr>
            <a:xfrm>
              <a:off x="4209141" y="392368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545" name="Google Shape;545;p29"/>
            <p:cNvCxnSpPr/>
            <p:nvPr/>
          </p:nvCxnSpPr>
          <p:spPr>
            <a:xfrm>
              <a:off x="4392969" y="3923688"/>
              <a:ext cx="149400" cy="0"/>
            </a:xfrm>
            <a:prstGeom prst="straightConnector1">
              <a:avLst/>
            </a:prstGeom>
            <a:noFill/>
            <a:ln cap="flat" cmpd="sng" w="19050">
              <a:solidFill>
                <a:schemeClr val="dk2"/>
              </a:solidFill>
              <a:prstDash val="solid"/>
              <a:round/>
              <a:headEnd len="med" w="med" type="none"/>
              <a:tailEnd len="med" w="med" type="none"/>
            </a:ln>
          </p:spPr>
        </p:cxnSp>
      </p:grpSp>
      <p:grpSp>
        <p:nvGrpSpPr>
          <p:cNvPr id="546" name="Google Shape;546;p29"/>
          <p:cNvGrpSpPr/>
          <p:nvPr/>
        </p:nvGrpSpPr>
        <p:grpSpPr>
          <a:xfrm>
            <a:off x="2655598" y="2328915"/>
            <a:ext cx="510386" cy="0"/>
            <a:chOff x="4025313" y="3923688"/>
            <a:chExt cx="517056" cy="0"/>
          </a:xfrm>
        </p:grpSpPr>
        <p:cxnSp>
          <p:nvCxnSpPr>
            <p:cNvPr id="547" name="Google Shape;547;p29"/>
            <p:cNvCxnSpPr/>
            <p:nvPr/>
          </p:nvCxnSpPr>
          <p:spPr>
            <a:xfrm>
              <a:off x="4025313" y="392368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548" name="Google Shape;548;p29"/>
            <p:cNvCxnSpPr/>
            <p:nvPr/>
          </p:nvCxnSpPr>
          <p:spPr>
            <a:xfrm>
              <a:off x="4209141" y="392368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549" name="Google Shape;549;p29"/>
            <p:cNvCxnSpPr/>
            <p:nvPr/>
          </p:nvCxnSpPr>
          <p:spPr>
            <a:xfrm>
              <a:off x="4392969" y="3923688"/>
              <a:ext cx="149400" cy="0"/>
            </a:xfrm>
            <a:prstGeom prst="straightConnector1">
              <a:avLst/>
            </a:prstGeom>
            <a:noFill/>
            <a:ln cap="flat" cmpd="sng" w="19050">
              <a:solidFill>
                <a:schemeClr val="dk2"/>
              </a:solidFill>
              <a:prstDash val="solid"/>
              <a:round/>
              <a:headEnd len="med" w="med" type="none"/>
              <a:tailEnd len="med" w="med" type="none"/>
            </a:ln>
          </p:spPr>
        </p:cxnSp>
      </p:grpSp>
      <p:sp>
        <p:nvSpPr>
          <p:cNvPr id="550" name="Google Shape;550;p29"/>
          <p:cNvSpPr/>
          <p:nvPr/>
        </p:nvSpPr>
        <p:spPr>
          <a:xfrm>
            <a:off x="5101125" y="1499825"/>
            <a:ext cx="26400" cy="2721900"/>
          </a:xfrm>
          <a:prstGeom prst="rect">
            <a:avLst/>
          </a:prstGeom>
          <a:solidFill>
            <a:srgbClr val="C0D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9"/>
          <p:cNvSpPr/>
          <p:nvPr/>
        </p:nvSpPr>
        <p:spPr>
          <a:xfrm>
            <a:off x="982125" y="1499825"/>
            <a:ext cx="26400" cy="2721900"/>
          </a:xfrm>
          <a:prstGeom prst="rect">
            <a:avLst/>
          </a:prstGeom>
          <a:solidFill>
            <a:srgbClr val="9FC4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9"/>
          <p:cNvSpPr txBox="1"/>
          <p:nvPr/>
        </p:nvSpPr>
        <p:spPr>
          <a:xfrm>
            <a:off x="5101125" y="992250"/>
            <a:ext cx="3813000" cy="41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Montserrat"/>
                <a:ea typeface="Montserrat"/>
                <a:cs typeface="Montserrat"/>
                <a:sym typeface="Montserrat"/>
              </a:rPr>
              <a:t>… allow us to use 2 types of scaling:</a:t>
            </a:r>
            <a:endParaRPr b="1" sz="1000">
              <a:latin typeface="Montserrat"/>
              <a:ea typeface="Montserrat"/>
              <a:cs typeface="Montserrat"/>
              <a:sym typeface="Montserrat"/>
            </a:endParaRPr>
          </a:p>
        </p:txBody>
      </p:sp>
      <p:grpSp>
        <p:nvGrpSpPr>
          <p:cNvPr id="553" name="Google Shape;553;p29"/>
          <p:cNvGrpSpPr/>
          <p:nvPr/>
        </p:nvGrpSpPr>
        <p:grpSpPr>
          <a:xfrm>
            <a:off x="2655598" y="2584735"/>
            <a:ext cx="510386" cy="0"/>
            <a:chOff x="4025313" y="3919438"/>
            <a:chExt cx="517056" cy="0"/>
          </a:xfrm>
        </p:grpSpPr>
        <p:cxnSp>
          <p:nvCxnSpPr>
            <p:cNvPr id="554" name="Google Shape;554;p29"/>
            <p:cNvCxnSpPr/>
            <p:nvPr/>
          </p:nvCxnSpPr>
          <p:spPr>
            <a:xfrm>
              <a:off x="4025313" y="391943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555" name="Google Shape;555;p29"/>
            <p:cNvCxnSpPr/>
            <p:nvPr/>
          </p:nvCxnSpPr>
          <p:spPr>
            <a:xfrm>
              <a:off x="4392969" y="391943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556" name="Google Shape;556;p29"/>
            <p:cNvCxnSpPr/>
            <p:nvPr/>
          </p:nvCxnSpPr>
          <p:spPr>
            <a:xfrm>
              <a:off x="4209141" y="3919438"/>
              <a:ext cx="149400" cy="0"/>
            </a:xfrm>
            <a:prstGeom prst="straightConnector1">
              <a:avLst/>
            </a:prstGeom>
            <a:noFill/>
            <a:ln cap="flat" cmpd="sng" w="19050">
              <a:solidFill>
                <a:schemeClr val="dk2"/>
              </a:solidFill>
              <a:prstDash val="solid"/>
              <a:round/>
              <a:headEnd len="med" w="med" type="none"/>
              <a:tailEnd len="med" w="med" type="none"/>
            </a:ln>
          </p:spPr>
        </p:cxn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60" name="Shape 560"/>
        <p:cNvGrpSpPr/>
        <p:nvPr/>
      </p:nvGrpSpPr>
      <p:grpSpPr>
        <a:xfrm>
          <a:off x="0" y="0"/>
          <a:ext cx="0" cy="0"/>
          <a:chOff x="0" y="0"/>
          <a:chExt cx="0" cy="0"/>
        </a:xfrm>
      </p:grpSpPr>
      <p:sp>
        <p:nvSpPr>
          <p:cNvPr id="561" name="Google Shape;561;p30"/>
          <p:cNvSpPr txBox="1"/>
          <p:nvPr/>
        </p:nvSpPr>
        <p:spPr>
          <a:xfrm>
            <a:off x="914400" y="0"/>
            <a:ext cx="8229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Montserrat"/>
                <a:ea typeface="Montserrat"/>
                <a:cs typeface="Montserrat"/>
                <a:sym typeface="Montserrat"/>
              </a:rPr>
              <a:t>GO2MARKET: client segmentation</a:t>
            </a:r>
            <a:endParaRPr sz="2800">
              <a:solidFill>
                <a:srgbClr val="000000"/>
              </a:solidFill>
              <a:latin typeface="Montserrat"/>
              <a:ea typeface="Montserrat"/>
              <a:cs typeface="Montserrat"/>
              <a:sym typeface="Montserrat"/>
            </a:endParaRPr>
          </a:p>
        </p:txBody>
      </p:sp>
      <p:sp>
        <p:nvSpPr>
          <p:cNvPr id="562" name="Google Shape;562;p30"/>
          <p:cNvSpPr txBox="1"/>
          <p:nvPr/>
        </p:nvSpPr>
        <p:spPr>
          <a:xfrm>
            <a:off x="914375" y="2258825"/>
            <a:ext cx="1850100" cy="1699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000">
                <a:solidFill>
                  <a:srgbClr val="595959"/>
                </a:solidFill>
                <a:latin typeface="Montserrat"/>
                <a:ea typeface="Montserrat"/>
                <a:cs typeface="Montserrat"/>
                <a:sym typeface="Montserrat"/>
              </a:rPr>
              <a:t>- Large enterprise</a:t>
            </a:r>
            <a:endParaRPr sz="1000">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595959"/>
                </a:solidFill>
                <a:latin typeface="Montserrat"/>
                <a:ea typeface="Montserrat"/>
                <a:cs typeface="Montserrat"/>
                <a:sym typeface="Montserrat"/>
              </a:rPr>
              <a:t>- Working on saturated market</a:t>
            </a:r>
            <a:endParaRPr sz="1000">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595959"/>
                </a:solidFill>
                <a:latin typeface="Montserrat"/>
                <a:ea typeface="Montserrat"/>
                <a:cs typeface="Montserrat"/>
                <a:sym typeface="Montserrat"/>
              </a:rPr>
              <a:t>Content streaming (music, podcasts, video)</a:t>
            </a:r>
            <a:endParaRPr b="1" sz="1000">
              <a:solidFill>
                <a:srgbClr val="595959"/>
              </a:solidFill>
              <a:latin typeface="Montserrat"/>
              <a:ea typeface="Montserrat"/>
              <a:cs typeface="Montserrat"/>
              <a:sym typeface="Montserrat"/>
            </a:endParaRPr>
          </a:p>
        </p:txBody>
      </p:sp>
      <p:sp>
        <p:nvSpPr>
          <p:cNvPr id="563" name="Google Shape;563;p30"/>
          <p:cNvSpPr txBox="1"/>
          <p:nvPr/>
        </p:nvSpPr>
        <p:spPr>
          <a:xfrm>
            <a:off x="7421375" y="2258825"/>
            <a:ext cx="1793700" cy="1699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000">
                <a:solidFill>
                  <a:srgbClr val="595959"/>
                </a:solidFill>
                <a:latin typeface="Montserrat"/>
                <a:ea typeface="Montserrat"/>
                <a:cs typeface="Montserrat"/>
                <a:sym typeface="Montserrat"/>
              </a:rPr>
              <a:t>- Small start up</a:t>
            </a:r>
            <a:endParaRPr sz="1000">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595959"/>
                </a:solidFill>
                <a:latin typeface="Montserrat"/>
                <a:ea typeface="Montserrat"/>
                <a:cs typeface="Montserrat"/>
                <a:sym typeface="Montserrat"/>
              </a:rPr>
              <a:t>- Core function is based on data-driven decisions</a:t>
            </a:r>
            <a:endParaRPr sz="1000">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595959"/>
                </a:solidFill>
                <a:latin typeface="Montserrat"/>
                <a:ea typeface="Montserrat"/>
                <a:cs typeface="Montserrat"/>
                <a:sym typeface="Montserrat"/>
              </a:rPr>
              <a:t>Deep learning based</a:t>
            </a:r>
            <a:endParaRPr b="1" sz="1000">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595959"/>
              </a:solidFill>
              <a:latin typeface="Montserrat"/>
              <a:ea typeface="Montserrat"/>
              <a:cs typeface="Montserrat"/>
              <a:sym typeface="Montserrat"/>
            </a:endParaRPr>
          </a:p>
        </p:txBody>
      </p:sp>
      <p:sp>
        <p:nvSpPr>
          <p:cNvPr id="564" name="Google Shape;564;p30"/>
          <p:cNvSpPr txBox="1"/>
          <p:nvPr/>
        </p:nvSpPr>
        <p:spPr>
          <a:xfrm>
            <a:off x="3083725" y="2258825"/>
            <a:ext cx="1946100" cy="1652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000">
                <a:solidFill>
                  <a:srgbClr val="595959"/>
                </a:solidFill>
                <a:latin typeface="Montserrat"/>
                <a:ea typeface="Montserrat"/>
                <a:cs typeface="Montserrat"/>
                <a:sym typeface="Montserrat"/>
              </a:rPr>
              <a:t>- Large business</a:t>
            </a:r>
            <a:endParaRPr sz="1000">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595959"/>
                </a:solidFill>
                <a:latin typeface="Montserrat"/>
                <a:ea typeface="Montserrat"/>
                <a:cs typeface="Montserrat"/>
                <a:sym typeface="Montserrat"/>
              </a:rPr>
              <a:t>- Entering new geographic market</a:t>
            </a:r>
            <a:endParaRPr sz="1000">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595959"/>
                </a:solidFill>
                <a:latin typeface="Montserrat"/>
                <a:ea typeface="Montserrat"/>
                <a:cs typeface="Montserrat"/>
                <a:sym typeface="Montserrat"/>
              </a:rPr>
              <a:t>Transportation (taxi, car/</a:t>
            </a:r>
            <a:r>
              <a:rPr b="1" lang="en" sz="1000">
                <a:solidFill>
                  <a:schemeClr val="dk2"/>
                </a:solidFill>
                <a:latin typeface="Montserrat"/>
                <a:ea typeface="Montserrat"/>
                <a:cs typeface="Montserrat"/>
                <a:sym typeface="Montserrat"/>
              </a:rPr>
              <a:t>velo/scooter </a:t>
            </a:r>
            <a:r>
              <a:rPr b="1" lang="en" sz="1000">
                <a:solidFill>
                  <a:srgbClr val="595959"/>
                </a:solidFill>
                <a:latin typeface="Montserrat"/>
                <a:ea typeface="Montserrat"/>
                <a:cs typeface="Montserrat"/>
                <a:sym typeface="Montserrat"/>
              </a:rPr>
              <a:t>sharings)</a:t>
            </a:r>
            <a:endParaRPr b="1" sz="1000">
              <a:solidFill>
                <a:srgbClr val="595959"/>
              </a:solidFill>
              <a:latin typeface="Montserrat"/>
              <a:ea typeface="Montserrat"/>
              <a:cs typeface="Montserrat"/>
              <a:sym typeface="Montserrat"/>
            </a:endParaRPr>
          </a:p>
        </p:txBody>
      </p:sp>
      <p:sp>
        <p:nvSpPr>
          <p:cNvPr id="565" name="Google Shape;565;p30"/>
          <p:cNvSpPr txBox="1"/>
          <p:nvPr/>
        </p:nvSpPr>
        <p:spPr>
          <a:xfrm>
            <a:off x="5253125" y="2258825"/>
            <a:ext cx="1923900" cy="1699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000">
                <a:solidFill>
                  <a:srgbClr val="595959"/>
                </a:solidFill>
                <a:latin typeface="Montserrat"/>
                <a:ea typeface="Montserrat"/>
                <a:cs typeface="Montserrat"/>
                <a:sym typeface="Montserrat"/>
              </a:rPr>
              <a:t>- Small business</a:t>
            </a:r>
            <a:endParaRPr sz="1000">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595959"/>
                </a:solidFill>
                <a:latin typeface="Montserrat"/>
                <a:ea typeface="Montserrat"/>
                <a:cs typeface="Montserrat"/>
                <a:sym typeface="Montserrat"/>
              </a:rPr>
              <a:t>- Struggles with fighting against monopoly</a:t>
            </a:r>
            <a:endParaRPr sz="1000">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595959"/>
                </a:solidFill>
                <a:latin typeface="Montserrat"/>
                <a:ea typeface="Montserrat"/>
                <a:cs typeface="Montserrat"/>
                <a:sym typeface="Montserrat"/>
              </a:rPr>
              <a:t>Housing</a:t>
            </a:r>
            <a:endParaRPr b="1" sz="1000">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595959"/>
              </a:solidFill>
              <a:latin typeface="Montserrat"/>
              <a:ea typeface="Montserrat"/>
              <a:cs typeface="Montserrat"/>
              <a:sym typeface="Montserrat"/>
            </a:endParaRPr>
          </a:p>
        </p:txBody>
      </p:sp>
      <p:sp>
        <p:nvSpPr>
          <p:cNvPr id="566" name="Google Shape;566;p30"/>
          <p:cNvSpPr txBox="1"/>
          <p:nvPr/>
        </p:nvSpPr>
        <p:spPr>
          <a:xfrm rot="-5400000">
            <a:off x="155375" y="4085223"/>
            <a:ext cx="1251300" cy="404400"/>
          </a:xfrm>
          <a:prstGeom prst="rect">
            <a:avLst/>
          </a:prstGeom>
          <a:noFill/>
          <a:ln>
            <a:noFill/>
          </a:ln>
        </p:spPr>
        <p:txBody>
          <a:bodyPr anchorCtr="0" anchor="ctr" bIns="91425" lIns="91425" spcFirstLastPara="1" rIns="91425" wrap="square" tIns="91425">
            <a:noAutofit/>
          </a:bodyPr>
          <a:lstStyle/>
          <a:p>
            <a:pPr indent="0" lvl="0" marL="0" rtl="0" algn="ctr">
              <a:lnSpc>
                <a:spcPct val="114000"/>
              </a:lnSpc>
              <a:spcBef>
                <a:spcPts val="0"/>
              </a:spcBef>
              <a:spcAft>
                <a:spcPts val="0"/>
              </a:spcAft>
              <a:buNone/>
            </a:pPr>
            <a:r>
              <a:rPr b="1" lang="en" sz="1000">
                <a:solidFill>
                  <a:srgbClr val="595959"/>
                </a:solidFill>
                <a:latin typeface="Montserrat"/>
                <a:ea typeface="Montserrat"/>
                <a:cs typeface="Montserrat"/>
                <a:sym typeface="Montserrat"/>
              </a:rPr>
              <a:t>Examples</a:t>
            </a:r>
            <a:endParaRPr b="1" sz="1000">
              <a:solidFill>
                <a:srgbClr val="595959"/>
              </a:solidFill>
              <a:latin typeface="Montserrat"/>
              <a:ea typeface="Montserrat"/>
              <a:cs typeface="Montserrat"/>
              <a:sym typeface="Montserrat"/>
            </a:endParaRPr>
          </a:p>
        </p:txBody>
      </p:sp>
      <p:pic>
        <p:nvPicPr>
          <p:cNvPr id="567" name="Google Shape;567;p30"/>
          <p:cNvPicPr preferRelativeResize="0"/>
          <p:nvPr/>
        </p:nvPicPr>
        <p:blipFill>
          <a:blip r:embed="rId4">
            <a:alphaModFix/>
          </a:blip>
          <a:stretch>
            <a:fillRect/>
          </a:stretch>
        </p:blipFill>
        <p:spPr>
          <a:xfrm>
            <a:off x="1110776" y="4137673"/>
            <a:ext cx="299496" cy="299490"/>
          </a:xfrm>
          <a:prstGeom prst="rect">
            <a:avLst/>
          </a:prstGeom>
          <a:noFill/>
          <a:ln>
            <a:noFill/>
          </a:ln>
        </p:spPr>
      </p:pic>
      <p:pic>
        <p:nvPicPr>
          <p:cNvPr id="568" name="Google Shape;568;p30"/>
          <p:cNvPicPr preferRelativeResize="0"/>
          <p:nvPr/>
        </p:nvPicPr>
        <p:blipFill>
          <a:blip r:embed="rId5">
            <a:alphaModFix/>
          </a:blip>
          <a:stretch>
            <a:fillRect/>
          </a:stretch>
        </p:blipFill>
        <p:spPr>
          <a:xfrm>
            <a:off x="2032865" y="4137675"/>
            <a:ext cx="299493" cy="299492"/>
          </a:xfrm>
          <a:prstGeom prst="rect">
            <a:avLst/>
          </a:prstGeom>
          <a:noFill/>
          <a:ln>
            <a:noFill/>
          </a:ln>
        </p:spPr>
      </p:pic>
      <p:pic>
        <p:nvPicPr>
          <p:cNvPr id="569" name="Google Shape;569;p30"/>
          <p:cNvPicPr preferRelativeResize="0"/>
          <p:nvPr/>
        </p:nvPicPr>
        <p:blipFill>
          <a:blip r:embed="rId6">
            <a:alphaModFix/>
          </a:blip>
          <a:stretch>
            <a:fillRect/>
          </a:stretch>
        </p:blipFill>
        <p:spPr>
          <a:xfrm>
            <a:off x="3843837" y="4118263"/>
            <a:ext cx="338316" cy="338324"/>
          </a:xfrm>
          <a:prstGeom prst="rect">
            <a:avLst/>
          </a:prstGeom>
          <a:noFill/>
          <a:ln>
            <a:noFill/>
          </a:ln>
        </p:spPr>
      </p:pic>
      <p:pic>
        <p:nvPicPr>
          <p:cNvPr id="570" name="Google Shape;570;p30"/>
          <p:cNvPicPr preferRelativeResize="0"/>
          <p:nvPr/>
        </p:nvPicPr>
        <p:blipFill>
          <a:blip r:embed="rId7">
            <a:alphaModFix/>
          </a:blip>
          <a:stretch>
            <a:fillRect/>
          </a:stretch>
        </p:blipFill>
        <p:spPr>
          <a:xfrm>
            <a:off x="1492052" y="4134338"/>
            <a:ext cx="459036" cy="306167"/>
          </a:xfrm>
          <a:prstGeom prst="rect">
            <a:avLst/>
          </a:prstGeom>
          <a:noFill/>
          <a:ln>
            <a:noFill/>
          </a:ln>
        </p:spPr>
      </p:pic>
      <p:sp>
        <p:nvSpPr>
          <p:cNvPr id="571" name="Google Shape;571;p30"/>
          <p:cNvSpPr txBox="1"/>
          <p:nvPr/>
        </p:nvSpPr>
        <p:spPr>
          <a:xfrm>
            <a:off x="914400" y="760525"/>
            <a:ext cx="5754300" cy="41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Montserrat"/>
                <a:ea typeface="Montserrat"/>
                <a:cs typeface="Montserrat"/>
                <a:sym typeface="Montserrat"/>
              </a:rPr>
              <a:t>All our Clients has to be: GDPR-compliant and Data-driven business. In addition to that:</a:t>
            </a:r>
            <a:endParaRPr sz="1000">
              <a:solidFill>
                <a:schemeClr val="dk1"/>
              </a:solidFill>
              <a:latin typeface="Montserrat"/>
              <a:ea typeface="Montserrat"/>
              <a:cs typeface="Montserrat"/>
              <a:sym typeface="Montserrat"/>
            </a:endParaRPr>
          </a:p>
        </p:txBody>
      </p:sp>
      <p:grpSp>
        <p:nvGrpSpPr>
          <p:cNvPr id="572" name="Google Shape;572;p30"/>
          <p:cNvGrpSpPr/>
          <p:nvPr/>
        </p:nvGrpSpPr>
        <p:grpSpPr>
          <a:xfrm>
            <a:off x="990581" y="1171535"/>
            <a:ext cx="1127247" cy="1087300"/>
            <a:chOff x="601775" y="1884550"/>
            <a:chExt cx="1235069" cy="1191300"/>
          </a:xfrm>
        </p:grpSpPr>
        <p:sp>
          <p:nvSpPr>
            <p:cNvPr id="573" name="Google Shape;573;p30"/>
            <p:cNvSpPr/>
            <p:nvPr/>
          </p:nvSpPr>
          <p:spPr>
            <a:xfrm>
              <a:off x="604144" y="1884550"/>
              <a:ext cx="1232700" cy="1191300"/>
            </a:xfrm>
            <a:prstGeom prst="rect">
              <a:avLst/>
            </a:prstGeom>
            <a:solidFill>
              <a:srgbClr val="0119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4" name="Google Shape;574;p30"/>
            <p:cNvPicPr preferRelativeResize="0"/>
            <p:nvPr/>
          </p:nvPicPr>
          <p:blipFill>
            <a:blip r:embed="rId8">
              <a:alphaModFix/>
            </a:blip>
            <a:stretch>
              <a:fillRect/>
            </a:stretch>
          </p:blipFill>
          <p:spPr>
            <a:xfrm>
              <a:off x="962087" y="2349012"/>
              <a:ext cx="516751" cy="516749"/>
            </a:xfrm>
            <a:prstGeom prst="rect">
              <a:avLst/>
            </a:prstGeom>
            <a:noFill/>
            <a:ln>
              <a:noFill/>
            </a:ln>
          </p:spPr>
        </p:pic>
        <p:sp>
          <p:nvSpPr>
            <p:cNvPr id="575" name="Google Shape;575;p30"/>
            <p:cNvSpPr txBox="1"/>
            <p:nvPr/>
          </p:nvSpPr>
          <p:spPr>
            <a:xfrm>
              <a:off x="601775" y="1889625"/>
              <a:ext cx="1232700" cy="404400"/>
            </a:xfrm>
            <a:prstGeom prst="rect">
              <a:avLst/>
            </a:prstGeom>
            <a:noFill/>
            <a:ln>
              <a:noFill/>
            </a:ln>
          </p:spPr>
          <p:txBody>
            <a:bodyPr anchorCtr="0" anchor="ctr" bIns="91425" lIns="91425" spcFirstLastPara="1" rIns="91425" wrap="square" tIns="91425">
              <a:noAutofit/>
            </a:bodyPr>
            <a:lstStyle/>
            <a:p>
              <a:pPr indent="0" lvl="0" marL="0" rtl="0" algn="ctr">
                <a:lnSpc>
                  <a:spcPct val="114000"/>
                </a:lnSpc>
                <a:spcBef>
                  <a:spcPts val="0"/>
                </a:spcBef>
                <a:spcAft>
                  <a:spcPts val="0"/>
                </a:spcAft>
                <a:buNone/>
              </a:pPr>
              <a:r>
                <a:rPr b="1" lang="en" sz="800">
                  <a:solidFill>
                    <a:srgbClr val="FFFFFF"/>
                  </a:solidFill>
                  <a:latin typeface="Montserrat"/>
                  <a:ea typeface="Montserrat"/>
                  <a:cs typeface="Montserrat"/>
                  <a:sym typeface="Montserrat"/>
                </a:rPr>
                <a:t>Competition on saturated market</a:t>
              </a:r>
              <a:endParaRPr b="1" sz="800">
                <a:solidFill>
                  <a:srgbClr val="FFFFFF"/>
                </a:solidFill>
                <a:latin typeface="Montserrat"/>
                <a:ea typeface="Montserrat"/>
                <a:cs typeface="Montserrat"/>
                <a:sym typeface="Montserrat"/>
              </a:endParaRPr>
            </a:p>
          </p:txBody>
        </p:sp>
      </p:grpSp>
      <p:grpSp>
        <p:nvGrpSpPr>
          <p:cNvPr id="576" name="Google Shape;576;p30"/>
          <p:cNvGrpSpPr/>
          <p:nvPr/>
        </p:nvGrpSpPr>
        <p:grpSpPr>
          <a:xfrm>
            <a:off x="7497578" y="1171535"/>
            <a:ext cx="1125189" cy="1087300"/>
            <a:chOff x="7167112" y="1801089"/>
            <a:chExt cx="1232813" cy="1191300"/>
          </a:xfrm>
        </p:grpSpPr>
        <p:sp>
          <p:nvSpPr>
            <p:cNvPr id="577" name="Google Shape;577;p30"/>
            <p:cNvSpPr/>
            <p:nvPr/>
          </p:nvSpPr>
          <p:spPr>
            <a:xfrm>
              <a:off x="7167112" y="1801089"/>
              <a:ext cx="1232700" cy="1191300"/>
            </a:xfrm>
            <a:prstGeom prst="rect">
              <a:avLst/>
            </a:prstGeom>
            <a:solidFill>
              <a:srgbClr val="9FC4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8" name="Google Shape;578;p30"/>
            <p:cNvPicPr preferRelativeResize="0"/>
            <p:nvPr/>
          </p:nvPicPr>
          <p:blipFill>
            <a:blip r:embed="rId9">
              <a:alphaModFix/>
            </a:blip>
            <a:stretch>
              <a:fillRect/>
            </a:stretch>
          </p:blipFill>
          <p:spPr>
            <a:xfrm>
              <a:off x="7505404" y="2349012"/>
              <a:ext cx="516751" cy="516749"/>
            </a:xfrm>
            <a:prstGeom prst="rect">
              <a:avLst/>
            </a:prstGeom>
            <a:noFill/>
            <a:ln>
              <a:noFill/>
            </a:ln>
          </p:spPr>
        </p:pic>
        <p:sp>
          <p:nvSpPr>
            <p:cNvPr id="579" name="Google Shape;579;p30"/>
            <p:cNvSpPr txBox="1"/>
            <p:nvPr/>
          </p:nvSpPr>
          <p:spPr>
            <a:xfrm>
              <a:off x="7185225" y="1889625"/>
              <a:ext cx="1214700" cy="404400"/>
            </a:xfrm>
            <a:prstGeom prst="rect">
              <a:avLst/>
            </a:prstGeom>
            <a:noFill/>
            <a:ln>
              <a:noFill/>
            </a:ln>
          </p:spPr>
          <p:txBody>
            <a:bodyPr anchorCtr="0" anchor="ctr" bIns="91425" lIns="91425" spcFirstLastPara="1" rIns="91425" wrap="square" tIns="91425">
              <a:noAutofit/>
            </a:bodyPr>
            <a:lstStyle/>
            <a:p>
              <a:pPr indent="0" lvl="0" marL="0" rtl="0" algn="ctr">
                <a:lnSpc>
                  <a:spcPct val="114000"/>
                </a:lnSpc>
                <a:spcBef>
                  <a:spcPts val="0"/>
                </a:spcBef>
                <a:spcAft>
                  <a:spcPts val="0"/>
                </a:spcAft>
                <a:buNone/>
              </a:pPr>
              <a:r>
                <a:rPr b="1" lang="en" sz="800">
                  <a:solidFill>
                    <a:srgbClr val="FFFFFF"/>
                  </a:solidFill>
                  <a:latin typeface="Montserrat"/>
                  <a:ea typeface="Montserrat"/>
                  <a:cs typeface="Montserrat"/>
                  <a:sym typeface="Montserrat"/>
                </a:rPr>
                <a:t>Bringing innovative idea</a:t>
              </a:r>
              <a:endParaRPr b="1" sz="800">
                <a:solidFill>
                  <a:srgbClr val="FFFFFF"/>
                </a:solidFill>
                <a:latin typeface="Montserrat"/>
                <a:ea typeface="Montserrat"/>
                <a:cs typeface="Montserrat"/>
                <a:sym typeface="Montserrat"/>
              </a:endParaRPr>
            </a:p>
          </p:txBody>
        </p:sp>
      </p:grpSp>
      <p:grpSp>
        <p:nvGrpSpPr>
          <p:cNvPr id="580" name="Google Shape;580;p30"/>
          <p:cNvGrpSpPr/>
          <p:nvPr/>
        </p:nvGrpSpPr>
        <p:grpSpPr>
          <a:xfrm>
            <a:off x="3161018" y="1171535"/>
            <a:ext cx="1125095" cy="1087300"/>
            <a:chOff x="2797825" y="1884550"/>
            <a:chExt cx="1232710" cy="1191300"/>
          </a:xfrm>
        </p:grpSpPr>
        <p:sp>
          <p:nvSpPr>
            <p:cNvPr id="581" name="Google Shape;581;p30"/>
            <p:cNvSpPr/>
            <p:nvPr/>
          </p:nvSpPr>
          <p:spPr>
            <a:xfrm>
              <a:off x="2797835" y="1884550"/>
              <a:ext cx="1232700" cy="1191300"/>
            </a:xfrm>
            <a:prstGeom prst="rect">
              <a:avLst/>
            </a:prstGeom>
            <a:solidFill>
              <a:srgbClr val="4653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2" name="Google Shape;582;p30"/>
            <p:cNvPicPr preferRelativeResize="0"/>
            <p:nvPr/>
          </p:nvPicPr>
          <p:blipFill>
            <a:blip r:embed="rId10">
              <a:alphaModFix/>
            </a:blip>
            <a:stretch>
              <a:fillRect/>
            </a:stretch>
          </p:blipFill>
          <p:spPr>
            <a:xfrm>
              <a:off x="3155805" y="2349002"/>
              <a:ext cx="516771" cy="516769"/>
            </a:xfrm>
            <a:prstGeom prst="rect">
              <a:avLst/>
            </a:prstGeom>
            <a:noFill/>
            <a:ln>
              <a:noFill/>
            </a:ln>
          </p:spPr>
        </p:pic>
        <p:sp>
          <p:nvSpPr>
            <p:cNvPr id="583" name="Google Shape;583;p30"/>
            <p:cNvSpPr txBox="1"/>
            <p:nvPr/>
          </p:nvSpPr>
          <p:spPr>
            <a:xfrm>
              <a:off x="2797825" y="1889625"/>
              <a:ext cx="1232700" cy="404400"/>
            </a:xfrm>
            <a:prstGeom prst="rect">
              <a:avLst/>
            </a:prstGeom>
            <a:noFill/>
            <a:ln>
              <a:noFill/>
            </a:ln>
          </p:spPr>
          <p:txBody>
            <a:bodyPr anchorCtr="0" anchor="ctr" bIns="91425" lIns="91425" spcFirstLastPara="1" rIns="91425" wrap="square" tIns="91425">
              <a:noAutofit/>
            </a:bodyPr>
            <a:lstStyle/>
            <a:p>
              <a:pPr indent="0" lvl="0" marL="0" rtl="0" algn="ctr">
                <a:lnSpc>
                  <a:spcPct val="114000"/>
                </a:lnSpc>
                <a:spcBef>
                  <a:spcPts val="0"/>
                </a:spcBef>
                <a:spcAft>
                  <a:spcPts val="0"/>
                </a:spcAft>
                <a:buNone/>
              </a:pPr>
              <a:r>
                <a:rPr b="1" lang="en" sz="800">
                  <a:solidFill>
                    <a:srgbClr val="FFFFFF"/>
                  </a:solidFill>
                  <a:latin typeface="Montserrat"/>
                  <a:ea typeface="Montserrat"/>
                  <a:cs typeface="Montserrat"/>
                  <a:sym typeface="Montserrat"/>
                </a:rPr>
                <a:t>Entering new market</a:t>
              </a:r>
              <a:endParaRPr b="1" sz="800">
                <a:solidFill>
                  <a:srgbClr val="FFFFFF"/>
                </a:solidFill>
                <a:latin typeface="Montserrat"/>
                <a:ea typeface="Montserrat"/>
                <a:cs typeface="Montserrat"/>
                <a:sym typeface="Montserrat"/>
              </a:endParaRPr>
            </a:p>
          </p:txBody>
        </p:sp>
      </p:grpSp>
      <p:grpSp>
        <p:nvGrpSpPr>
          <p:cNvPr id="584" name="Google Shape;584;p30"/>
          <p:cNvGrpSpPr/>
          <p:nvPr/>
        </p:nvGrpSpPr>
        <p:grpSpPr>
          <a:xfrm>
            <a:off x="5329302" y="1171535"/>
            <a:ext cx="1125087" cy="1087300"/>
            <a:chOff x="4991525" y="1884550"/>
            <a:chExt cx="1232702" cy="1191300"/>
          </a:xfrm>
        </p:grpSpPr>
        <p:sp>
          <p:nvSpPr>
            <p:cNvPr id="585" name="Google Shape;585;p30"/>
            <p:cNvSpPr/>
            <p:nvPr/>
          </p:nvSpPr>
          <p:spPr>
            <a:xfrm>
              <a:off x="4991527" y="1884550"/>
              <a:ext cx="1232700" cy="1191300"/>
            </a:xfrm>
            <a:prstGeom prst="rect">
              <a:avLst/>
            </a:prstGeom>
            <a:solidFill>
              <a:srgbClr val="82A3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6" name="Google Shape;586;p30"/>
            <p:cNvPicPr preferRelativeResize="0"/>
            <p:nvPr/>
          </p:nvPicPr>
          <p:blipFill>
            <a:blip r:embed="rId11">
              <a:alphaModFix/>
            </a:blip>
            <a:stretch>
              <a:fillRect/>
            </a:stretch>
          </p:blipFill>
          <p:spPr>
            <a:xfrm>
              <a:off x="5355319" y="2349012"/>
              <a:ext cx="516751" cy="516749"/>
            </a:xfrm>
            <a:prstGeom prst="rect">
              <a:avLst/>
            </a:prstGeom>
            <a:noFill/>
            <a:ln>
              <a:noFill/>
            </a:ln>
          </p:spPr>
        </p:pic>
        <p:sp>
          <p:nvSpPr>
            <p:cNvPr id="587" name="Google Shape;587;p30"/>
            <p:cNvSpPr txBox="1"/>
            <p:nvPr/>
          </p:nvSpPr>
          <p:spPr>
            <a:xfrm>
              <a:off x="4991525" y="1889625"/>
              <a:ext cx="1232700" cy="404400"/>
            </a:xfrm>
            <a:prstGeom prst="rect">
              <a:avLst/>
            </a:prstGeom>
            <a:noFill/>
            <a:ln>
              <a:noFill/>
            </a:ln>
          </p:spPr>
          <p:txBody>
            <a:bodyPr anchorCtr="0" anchor="ctr" bIns="91425" lIns="91425" spcFirstLastPara="1" rIns="91425" wrap="square" tIns="91425">
              <a:noAutofit/>
            </a:bodyPr>
            <a:lstStyle/>
            <a:p>
              <a:pPr indent="0" lvl="0" marL="0" rtl="0" algn="ctr">
                <a:lnSpc>
                  <a:spcPct val="114000"/>
                </a:lnSpc>
                <a:spcBef>
                  <a:spcPts val="0"/>
                </a:spcBef>
                <a:spcAft>
                  <a:spcPts val="0"/>
                </a:spcAft>
                <a:buNone/>
              </a:pPr>
              <a:r>
                <a:rPr b="1" lang="en" sz="800">
                  <a:solidFill>
                    <a:srgbClr val="FFFFFF"/>
                  </a:solidFill>
                  <a:latin typeface="Montserrat"/>
                  <a:ea typeface="Montserrat"/>
                  <a:cs typeface="Montserrat"/>
                  <a:sym typeface="Montserrat"/>
                </a:rPr>
                <a:t>Breaking the monopoly</a:t>
              </a:r>
              <a:endParaRPr b="1" sz="800">
                <a:solidFill>
                  <a:srgbClr val="FFFFFF"/>
                </a:solidFill>
                <a:latin typeface="Montserrat"/>
                <a:ea typeface="Montserrat"/>
                <a:cs typeface="Montserrat"/>
                <a:sym typeface="Montserrat"/>
              </a:endParaRPr>
            </a:p>
          </p:txBody>
        </p:sp>
      </p:grpSp>
      <p:pic>
        <p:nvPicPr>
          <p:cNvPr id="588" name="Google Shape;588;p30"/>
          <p:cNvPicPr preferRelativeResize="0"/>
          <p:nvPr/>
        </p:nvPicPr>
        <p:blipFill rotWithShape="1">
          <a:blip r:embed="rId12">
            <a:alphaModFix/>
          </a:blip>
          <a:srcRect b="48970" l="37954" r="36992" t="31381"/>
          <a:stretch/>
        </p:blipFill>
        <p:spPr>
          <a:xfrm>
            <a:off x="237249" y="123025"/>
            <a:ext cx="411450" cy="322000"/>
          </a:xfrm>
          <a:prstGeom prst="rect">
            <a:avLst/>
          </a:prstGeom>
          <a:noFill/>
          <a:ln>
            <a:noFill/>
          </a:ln>
        </p:spPr>
      </p:pic>
      <p:pic>
        <p:nvPicPr>
          <p:cNvPr id="589" name="Google Shape;589;p30"/>
          <p:cNvPicPr preferRelativeResize="0"/>
          <p:nvPr/>
        </p:nvPicPr>
        <p:blipFill>
          <a:blip r:embed="rId13">
            <a:alphaModFix/>
          </a:blip>
          <a:stretch>
            <a:fillRect/>
          </a:stretch>
        </p:blipFill>
        <p:spPr>
          <a:xfrm>
            <a:off x="5393575" y="3998912"/>
            <a:ext cx="559775" cy="520388"/>
          </a:xfrm>
          <a:prstGeom prst="rect">
            <a:avLst/>
          </a:prstGeom>
          <a:noFill/>
          <a:ln>
            <a:noFill/>
          </a:ln>
        </p:spPr>
      </p:pic>
      <p:pic>
        <p:nvPicPr>
          <p:cNvPr id="590" name="Google Shape;590;p30"/>
          <p:cNvPicPr preferRelativeResize="0"/>
          <p:nvPr/>
        </p:nvPicPr>
        <p:blipFill>
          <a:blip r:embed="rId14">
            <a:alphaModFix/>
          </a:blip>
          <a:stretch>
            <a:fillRect/>
          </a:stretch>
        </p:blipFill>
        <p:spPr>
          <a:xfrm>
            <a:off x="5953346" y="4103298"/>
            <a:ext cx="411450" cy="368253"/>
          </a:xfrm>
          <a:prstGeom prst="rect">
            <a:avLst/>
          </a:prstGeom>
          <a:noFill/>
          <a:ln>
            <a:noFill/>
          </a:ln>
        </p:spPr>
      </p:pic>
      <p:pic>
        <p:nvPicPr>
          <p:cNvPr id="591" name="Google Shape;591;p30"/>
          <p:cNvPicPr preferRelativeResize="0"/>
          <p:nvPr/>
        </p:nvPicPr>
        <p:blipFill>
          <a:blip r:embed="rId15">
            <a:alphaModFix/>
          </a:blip>
          <a:stretch>
            <a:fillRect/>
          </a:stretch>
        </p:blipFill>
        <p:spPr>
          <a:xfrm>
            <a:off x="4249563" y="4027225"/>
            <a:ext cx="520400" cy="520400"/>
          </a:xfrm>
          <a:prstGeom prst="rect">
            <a:avLst/>
          </a:prstGeom>
          <a:noFill/>
          <a:ln>
            <a:noFill/>
          </a:ln>
        </p:spPr>
      </p:pic>
      <p:pic>
        <p:nvPicPr>
          <p:cNvPr id="592" name="Google Shape;592;p30"/>
          <p:cNvPicPr preferRelativeResize="0"/>
          <p:nvPr/>
        </p:nvPicPr>
        <p:blipFill>
          <a:blip r:embed="rId16">
            <a:alphaModFix/>
          </a:blip>
          <a:stretch>
            <a:fillRect/>
          </a:stretch>
        </p:blipFill>
        <p:spPr>
          <a:xfrm>
            <a:off x="7386194" y="4089943"/>
            <a:ext cx="815180" cy="338300"/>
          </a:xfrm>
          <a:prstGeom prst="rect">
            <a:avLst/>
          </a:prstGeom>
          <a:noFill/>
          <a:ln>
            <a:noFill/>
          </a:ln>
        </p:spPr>
      </p:pic>
      <p:pic>
        <p:nvPicPr>
          <p:cNvPr id="593" name="Google Shape;593;p30">
            <a:hlinkClick r:id="rId17"/>
          </p:cNvPr>
          <p:cNvPicPr preferRelativeResize="0"/>
          <p:nvPr/>
        </p:nvPicPr>
        <p:blipFill>
          <a:blip r:embed="rId18">
            <a:alphaModFix/>
          </a:blip>
          <a:stretch>
            <a:fillRect/>
          </a:stretch>
        </p:blipFill>
        <p:spPr>
          <a:xfrm>
            <a:off x="8152753" y="4001066"/>
            <a:ext cx="593471" cy="572700"/>
          </a:xfrm>
          <a:prstGeom prst="rect">
            <a:avLst/>
          </a:prstGeom>
          <a:noFill/>
          <a:ln>
            <a:noFill/>
          </a:ln>
        </p:spPr>
      </p:pic>
      <p:pic>
        <p:nvPicPr>
          <p:cNvPr id="594" name="Google Shape;594;p30"/>
          <p:cNvPicPr preferRelativeResize="0"/>
          <p:nvPr/>
        </p:nvPicPr>
        <p:blipFill>
          <a:blip r:embed="rId19">
            <a:alphaModFix/>
          </a:blip>
          <a:stretch>
            <a:fillRect/>
          </a:stretch>
        </p:blipFill>
        <p:spPr>
          <a:xfrm>
            <a:off x="3134478" y="3966441"/>
            <a:ext cx="641950" cy="641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98" name="Shape 598"/>
        <p:cNvGrpSpPr/>
        <p:nvPr/>
      </p:nvGrpSpPr>
      <p:grpSpPr>
        <a:xfrm>
          <a:off x="0" y="0"/>
          <a:ext cx="0" cy="0"/>
          <a:chOff x="0" y="0"/>
          <a:chExt cx="0" cy="0"/>
        </a:xfrm>
      </p:grpSpPr>
      <p:sp>
        <p:nvSpPr>
          <p:cNvPr id="599" name="Google Shape;599;p31"/>
          <p:cNvSpPr/>
          <p:nvPr/>
        </p:nvSpPr>
        <p:spPr>
          <a:xfrm rot="5400000">
            <a:off x="3165950" y="-1056650"/>
            <a:ext cx="3769800" cy="7541100"/>
          </a:xfrm>
          <a:prstGeom prst="leftUpArrow">
            <a:avLst/>
          </a:prstGeom>
          <a:solidFill>
            <a:srgbClr val="C0D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1"/>
          <p:cNvSpPr/>
          <p:nvPr/>
        </p:nvSpPr>
        <p:spPr>
          <a:xfrm rot="-5400000">
            <a:off x="161250" y="2556700"/>
            <a:ext cx="1899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Montserrat"/>
                <a:ea typeface="Montserrat"/>
                <a:cs typeface="Montserrat"/>
                <a:sym typeface="Montserrat"/>
              </a:rPr>
              <a:t>Size of the company</a:t>
            </a:r>
            <a:endParaRPr b="1" sz="1200">
              <a:latin typeface="Montserrat"/>
              <a:ea typeface="Montserrat"/>
              <a:cs typeface="Montserrat"/>
              <a:sym typeface="Montserrat"/>
            </a:endParaRPr>
          </a:p>
        </p:txBody>
      </p:sp>
      <p:sp>
        <p:nvSpPr>
          <p:cNvPr id="601" name="Google Shape;601;p31"/>
          <p:cNvSpPr/>
          <p:nvPr/>
        </p:nvSpPr>
        <p:spPr>
          <a:xfrm>
            <a:off x="3914700" y="4555000"/>
            <a:ext cx="1899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Montserrat"/>
                <a:ea typeface="Montserrat"/>
                <a:cs typeface="Montserrat"/>
                <a:sym typeface="Montserrat"/>
              </a:rPr>
              <a:t>Market competition</a:t>
            </a:r>
            <a:endParaRPr b="1" sz="1200">
              <a:latin typeface="Montserrat"/>
              <a:ea typeface="Montserrat"/>
              <a:cs typeface="Montserrat"/>
              <a:sym typeface="Montserrat"/>
            </a:endParaRPr>
          </a:p>
        </p:txBody>
      </p:sp>
      <p:sp>
        <p:nvSpPr>
          <p:cNvPr id="602" name="Google Shape;602;p31"/>
          <p:cNvSpPr/>
          <p:nvPr/>
        </p:nvSpPr>
        <p:spPr>
          <a:xfrm rot="-5400000">
            <a:off x="771600" y="971800"/>
            <a:ext cx="6792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Montserrat"/>
                <a:ea typeface="Montserrat"/>
                <a:cs typeface="Montserrat"/>
                <a:sym typeface="Montserrat"/>
              </a:rPr>
              <a:t>Large</a:t>
            </a:r>
            <a:endParaRPr b="1" sz="1000">
              <a:latin typeface="Montserrat"/>
              <a:ea typeface="Montserrat"/>
              <a:cs typeface="Montserrat"/>
              <a:sym typeface="Montserrat"/>
            </a:endParaRPr>
          </a:p>
        </p:txBody>
      </p:sp>
      <p:sp>
        <p:nvSpPr>
          <p:cNvPr id="603" name="Google Shape;603;p31"/>
          <p:cNvSpPr/>
          <p:nvPr/>
        </p:nvSpPr>
        <p:spPr>
          <a:xfrm rot="-5400000">
            <a:off x="771600" y="3982100"/>
            <a:ext cx="6792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Montserrat"/>
                <a:ea typeface="Montserrat"/>
                <a:cs typeface="Montserrat"/>
                <a:sym typeface="Montserrat"/>
              </a:rPr>
              <a:t>Small</a:t>
            </a:r>
            <a:endParaRPr b="1" sz="1000">
              <a:latin typeface="Montserrat"/>
              <a:ea typeface="Montserrat"/>
              <a:cs typeface="Montserrat"/>
              <a:sym typeface="Montserrat"/>
            </a:endParaRPr>
          </a:p>
        </p:txBody>
      </p:sp>
      <p:sp>
        <p:nvSpPr>
          <p:cNvPr id="604" name="Google Shape;604;p31"/>
          <p:cNvSpPr/>
          <p:nvPr/>
        </p:nvSpPr>
        <p:spPr>
          <a:xfrm>
            <a:off x="1401225" y="4555000"/>
            <a:ext cx="8376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Montserrat"/>
                <a:ea typeface="Montserrat"/>
                <a:cs typeface="Montserrat"/>
                <a:sym typeface="Montserrat"/>
              </a:rPr>
              <a:t>Indirect</a:t>
            </a:r>
            <a:endParaRPr b="1" sz="1000">
              <a:latin typeface="Montserrat"/>
              <a:ea typeface="Montserrat"/>
              <a:cs typeface="Montserrat"/>
              <a:sym typeface="Montserrat"/>
            </a:endParaRPr>
          </a:p>
        </p:txBody>
      </p:sp>
      <p:sp>
        <p:nvSpPr>
          <p:cNvPr id="605" name="Google Shape;605;p31"/>
          <p:cNvSpPr/>
          <p:nvPr/>
        </p:nvSpPr>
        <p:spPr>
          <a:xfrm>
            <a:off x="7596225" y="4555000"/>
            <a:ext cx="8376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Montserrat"/>
                <a:ea typeface="Montserrat"/>
                <a:cs typeface="Montserrat"/>
                <a:sym typeface="Montserrat"/>
              </a:rPr>
              <a:t>Direct</a:t>
            </a:r>
            <a:endParaRPr b="1" sz="1000">
              <a:latin typeface="Montserrat"/>
              <a:ea typeface="Montserrat"/>
              <a:cs typeface="Montserrat"/>
              <a:sym typeface="Montserrat"/>
            </a:endParaRPr>
          </a:p>
        </p:txBody>
      </p:sp>
      <p:sp>
        <p:nvSpPr>
          <p:cNvPr id="606" name="Google Shape;606;p31"/>
          <p:cNvSpPr txBox="1"/>
          <p:nvPr/>
        </p:nvSpPr>
        <p:spPr>
          <a:xfrm>
            <a:off x="6175700" y="906700"/>
            <a:ext cx="2581200" cy="404400"/>
          </a:xfrm>
          <a:prstGeom prst="rect">
            <a:avLst/>
          </a:prstGeom>
          <a:noFill/>
          <a:ln>
            <a:noFill/>
          </a:ln>
        </p:spPr>
        <p:txBody>
          <a:bodyPr anchorCtr="0" anchor="ctr" bIns="91425" lIns="91425" spcFirstLastPara="1" rIns="91425" wrap="square" tIns="91425">
            <a:noAutofit/>
          </a:bodyPr>
          <a:lstStyle/>
          <a:p>
            <a:pPr indent="0" lvl="0" marL="0" rtl="0" algn="ctr">
              <a:lnSpc>
                <a:spcPct val="114000"/>
              </a:lnSpc>
              <a:spcBef>
                <a:spcPts val="0"/>
              </a:spcBef>
              <a:spcAft>
                <a:spcPts val="0"/>
              </a:spcAft>
              <a:buNone/>
            </a:pPr>
            <a:r>
              <a:rPr i="1" lang="en" sz="1000">
                <a:solidFill>
                  <a:srgbClr val="595959"/>
                </a:solidFill>
                <a:latin typeface="Montserrat"/>
                <a:ea typeface="Montserrat"/>
                <a:cs typeface="Montserrat"/>
                <a:sym typeface="Montserrat"/>
              </a:rPr>
              <a:t>“Competition on saturated market”</a:t>
            </a:r>
            <a:endParaRPr i="1" sz="1000">
              <a:solidFill>
                <a:srgbClr val="595959"/>
              </a:solidFill>
              <a:latin typeface="Montserrat"/>
              <a:ea typeface="Montserrat"/>
              <a:cs typeface="Montserrat"/>
              <a:sym typeface="Montserrat"/>
            </a:endParaRPr>
          </a:p>
        </p:txBody>
      </p:sp>
      <p:sp>
        <p:nvSpPr>
          <p:cNvPr id="607" name="Google Shape;607;p31"/>
          <p:cNvSpPr txBox="1"/>
          <p:nvPr/>
        </p:nvSpPr>
        <p:spPr>
          <a:xfrm>
            <a:off x="5849900" y="3339450"/>
            <a:ext cx="2332800" cy="404400"/>
          </a:xfrm>
          <a:prstGeom prst="rect">
            <a:avLst/>
          </a:prstGeom>
          <a:noFill/>
          <a:ln>
            <a:noFill/>
          </a:ln>
        </p:spPr>
        <p:txBody>
          <a:bodyPr anchorCtr="0" anchor="ctr" bIns="91425" lIns="91425" spcFirstLastPara="1" rIns="91425" wrap="square" tIns="91425">
            <a:noAutofit/>
          </a:bodyPr>
          <a:lstStyle/>
          <a:p>
            <a:pPr indent="0" lvl="0" marL="0" rtl="0" algn="ctr">
              <a:lnSpc>
                <a:spcPct val="114000"/>
              </a:lnSpc>
              <a:spcBef>
                <a:spcPts val="0"/>
              </a:spcBef>
              <a:spcAft>
                <a:spcPts val="0"/>
              </a:spcAft>
              <a:buNone/>
            </a:pPr>
            <a:r>
              <a:rPr i="1" lang="en" sz="1000">
                <a:solidFill>
                  <a:srgbClr val="595959"/>
                </a:solidFill>
                <a:latin typeface="Montserrat"/>
                <a:ea typeface="Montserrat"/>
                <a:cs typeface="Montserrat"/>
                <a:sym typeface="Montserrat"/>
              </a:rPr>
              <a:t>“Breaking the monopoly”</a:t>
            </a:r>
            <a:endParaRPr i="1" sz="1000">
              <a:solidFill>
                <a:srgbClr val="595959"/>
              </a:solidFill>
              <a:latin typeface="Montserrat"/>
              <a:ea typeface="Montserrat"/>
              <a:cs typeface="Montserrat"/>
              <a:sym typeface="Montserrat"/>
            </a:endParaRPr>
          </a:p>
        </p:txBody>
      </p:sp>
      <p:sp>
        <p:nvSpPr>
          <p:cNvPr id="608" name="Google Shape;608;p31"/>
          <p:cNvSpPr txBox="1"/>
          <p:nvPr/>
        </p:nvSpPr>
        <p:spPr>
          <a:xfrm>
            <a:off x="2029998" y="3000750"/>
            <a:ext cx="1962300" cy="404400"/>
          </a:xfrm>
          <a:prstGeom prst="rect">
            <a:avLst/>
          </a:prstGeom>
          <a:noFill/>
          <a:ln>
            <a:noFill/>
          </a:ln>
        </p:spPr>
        <p:txBody>
          <a:bodyPr anchorCtr="0" anchor="ctr" bIns="91425" lIns="91425" spcFirstLastPara="1" rIns="91425" wrap="square" tIns="91425">
            <a:noAutofit/>
          </a:bodyPr>
          <a:lstStyle/>
          <a:p>
            <a:pPr indent="0" lvl="0" marL="0" rtl="0" algn="ctr">
              <a:lnSpc>
                <a:spcPct val="114000"/>
              </a:lnSpc>
              <a:spcBef>
                <a:spcPts val="0"/>
              </a:spcBef>
              <a:spcAft>
                <a:spcPts val="0"/>
              </a:spcAft>
              <a:buNone/>
            </a:pPr>
            <a:r>
              <a:rPr i="1" lang="en" sz="1000">
                <a:solidFill>
                  <a:srgbClr val="595959"/>
                </a:solidFill>
                <a:latin typeface="Montserrat"/>
                <a:ea typeface="Montserrat"/>
                <a:cs typeface="Montserrat"/>
                <a:sym typeface="Montserrat"/>
              </a:rPr>
              <a:t>“Bringing innovative idea”</a:t>
            </a:r>
            <a:endParaRPr i="1" sz="1000">
              <a:solidFill>
                <a:srgbClr val="595959"/>
              </a:solidFill>
              <a:latin typeface="Montserrat"/>
              <a:ea typeface="Montserrat"/>
              <a:cs typeface="Montserrat"/>
              <a:sym typeface="Montserrat"/>
            </a:endParaRPr>
          </a:p>
        </p:txBody>
      </p:sp>
      <p:sp>
        <p:nvSpPr>
          <p:cNvPr id="609" name="Google Shape;609;p31"/>
          <p:cNvSpPr txBox="1"/>
          <p:nvPr/>
        </p:nvSpPr>
        <p:spPr>
          <a:xfrm>
            <a:off x="4503300" y="1334700"/>
            <a:ext cx="1899900" cy="404400"/>
          </a:xfrm>
          <a:prstGeom prst="rect">
            <a:avLst/>
          </a:prstGeom>
          <a:noFill/>
          <a:ln>
            <a:noFill/>
          </a:ln>
        </p:spPr>
        <p:txBody>
          <a:bodyPr anchorCtr="0" anchor="ctr" bIns="91425" lIns="91425" spcFirstLastPara="1" rIns="91425" wrap="square" tIns="91425">
            <a:noAutofit/>
          </a:bodyPr>
          <a:lstStyle/>
          <a:p>
            <a:pPr indent="0" lvl="0" marL="0" rtl="0" algn="ctr">
              <a:lnSpc>
                <a:spcPct val="114000"/>
              </a:lnSpc>
              <a:spcBef>
                <a:spcPts val="0"/>
              </a:spcBef>
              <a:spcAft>
                <a:spcPts val="0"/>
              </a:spcAft>
              <a:buNone/>
            </a:pPr>
            <a:r>
              <a:rPr i="1" lang="en" sz="1000">
                <a:solidFill>
                  <a:srgbClr val="595959"/>
                </a:solidFill>
                <a:latin typeface="Montserrat"/>
                <a:ea typeface="Montserrat"/>
                <a:cs typeface="Montserrat"/>
                <a:sym typeface="Montserrat"/>
              </a:rPr>
              <a:t>“Entering new market”</a:t>
            </a:r>
            <a:endParaRPr i="1"/>
          </a:p>
        </p:txBody>
      </p:sp>
      <p:sp>
        <p:nvSpPr>
          <p:cNvPr id="610" name="Google Shape;610;p31"/>
          <p:cNvSpPr txBox="1"/>
          <p:nvPr/>
        </p:nvSpPr>
        <p:spPr>
          <a:xfrm>
            <a:off x="914400" y="0"/>
            <a:ext cx="8229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Montserrat"/>
                <a:ea typeface="Montserrat"/>
                <a:cs typeface="Montserrat"/>
                <a:sym typeface="Montserrat"/>
              </a:rPr>
              <a:t>GO2MARKET: client segmentation</a:t>
            </a:r>
            <a:endParaRPr sz="2800">
              <a:solidFill>
                <a:srgbClr val="000000"/>
              </a:solidFill>
              <a:latin typeface="Montserrat"/>
              <a:ea typeface="Montserrat"/>
              <a:cs typeface="Montserrat"/>
              <a:sym typeface="Montserrat"/>
            </a:endParaRPr>
          </a:p>
        </p:txBody>
      </p:sp>
      <p:pic>
        <p:nvPicPr>
          <p:cNvPr id="611" name="Google Shape;611;p31"/>
          <p:cNvPicPr preferRelativeResize="0"/>
          <p:nvPr/>
        </p:nvPicPr>
        <p:blipFill rotWithShape="1">
          <a:blip r:embed="rId4">
            <a:alphaModFix/>
          </a:blip>
          <a:srcRect b="48970" l="37954" r="36992" t="31381"/>
          <a:stretch/>
        </p:blipFill>
        <p:spPr>
          <a:xfrm>
            <a:off x="237249" y="123025"/>
            <a:ext cx="411450" cy="322000"/>
          </a:xfrm>
          <a:prstGeom prst="rect">
            <a:avLst/>
          </a:prstGeom>
          <a:noFill/>
          <a:ln>
            <a:noFill/>
          </a:ln>
        </p:spPr>
      </p:pic>
      <p:pic>
        <p:nvPicPr>
          <p:cNvPr id="612" name="Google Shape;612;p31"/>
          <p:cNvPicPr preferRelativeResize="0"/>
          <p:nvPr/>
        </p:nvPicPr>
        <p:blipFill>
          <a:blip r:embed="rId5">
            <a:alphaModFix/>
          </a:blip>
          <a:stretch>
            <a:fillRect/>
          </a:stretch>
        </p:blipFill>
        <p:spPr>
          <a:xfrm>
            <a:off x="6855513" y="1387148"/>
            <a:ext cx="299496" cy="299490"/>
          </a:xfrm>
          <a:prstGeom prst="rect">
            <a:avLst/>
          </a:prstGeom>
          <a:noFill/>
          <a:ln>
            <a:noFill/>
          </a:ln>
        </p:spPr>
      </p:pic>
      <p:pic>
        <p:nvPicPr>
          <p:cNvPr id="613" name="Google Shape;613;p31"/>
          <p:cNvPicPr preferRelativeResize="0"/>
          <p:nvPr/>
        </p:nvPicPr>
        <p:blipFill>
          <a:blip r:embed="rId6">
            <a:alphaModFix/>
          </a:blip>
          <a:stretch>
            <a:fillRect/>
          </a:stretch>
        </p:blipFill>
        <p:spPr>
          <a:xfrm>
            <a:off x="7777603" y="1387150"/>
            <a:ext cx="299493" cy="299492"/>
          </a:xfrm>
          <a:prstGeom prst="rect">
            <a:avLst/>
          </a:prstGeom>
          <a:noFill/>
          <a:ln>
            <a:noFill/>
          </a:ln>
        </p:spPr>
      </p:pic>
      <p:pic>
        <p:nvPicPr>
          <p:cNvPr id="614" name="Google Shape;614;p31"/>
          <p:cNvPicPr preferRelativeResize="0"/>
          <p:nvPr/>
        </p:nvPicPr>
        <p:blipFill>
          <a:blip r:embed="rId7">
            <a:alphaModFix/>
          </a:blip>
          <a:stretch>
            <a:fillRect/>
          </a:stretch>
        </p:blipFill>
        <p:spPr>
          <a:xfrm>
            <a:off x="5414162" y="1841788"/>
            <a:ext cx="338316" cy="338324"/>
          </a:xfrm>
          <a:prstGeom prst="rect">
            <a:avLst/>
          </a:prstGeom>
          <a:noFill/>
          <a:ln>
            <a:noFill/>
          </a:ln>
        </p:spPr>
      </p:pic>
      <p:pic>
        <p:nvPicPr>
          <p:cNvPr id="615" name="Google Shape;615;p31"/>
          <p:cNvPicPr preferRelativeResize="0"/>
          <p:nvPr/>
        </p:nvPicPr>
        <p:blipFill>
          <a:blip r:embed="rId8">
            <a:alphaModFix/>
          </a:blip>
          <a:stretch>
            <a:fillRect/>
          </a:stretch>
        </p:blipFill>
        <p:spPr>
          <a:xfrm>
            <a:off x="7236789" y="1383813"/>
            <a:ext cx="459036" cy="306167"/>
          </a:xfrm>
          <a:prstGeom prst="rect">
            <a:avLst/>
          </a:prstGeom>
          <a:noFill/>
          <a:ln>
            <a:noFill/>
          </a:ln>
        </p:spPr>
      </p:pic>
      <p:pic>
        <p:nvPicPr>
          <p:cNvPr id="616" name="Google Shape;616;p31"/>
          <p:cNvPicPr preferRelativeResize="0"/>
          <p:nvPr/>
        </p:nvPicPr>
        <p:blipFill>
          <a:blip r:embed="rId9">
            <a:alphaModFix/>
          </a:blip>
          <a:stretch>
            <a:fillRect/>
          </a:stretch>
        </p:blipFill>
        <p:spPr>
          <a:xfrm>
            <a:off x="6519650" y="3703462"/>
            <a:ext cx="559775" cy="520388"/>
          </a:xfrm>
          <a:prstGeom prst="rect">
            <a:avLst/>
          </a:prstGeom>
          <a:noFill/>
          <a:ln>
            <a:noFill/>
          </a:ln>
        </p:spPr>
      </p:pic>
      <p:pic>
        <p:nvPicPr>
          <p:cNvPr id="617" name="Google Shape;617;p31"/>
          <p:cNvPicPr preferRelativeResize="0"/>
          <p:nvPr/>
        </p:nvPicPr>
        <p:blipFill>
          <a:blip r:embed="rId10">
            <a:alphaModFix/>
          </a:blip>
          <a:stretch>
            <a:fillRect/>
          </a:stretch>
        </p:blipFill>
        <p:spPr>
          <a:xfrm>
            <a:off x="7079421" y="3807848"/>
            <a:ext cx="411450" cy="368253"/>
          </a:xfrm>
          <a:prstGeom prst="rect">
            <a:avLst/>
          </a:prstGeom>
          <a:noFill/>
          <a:ln>
            <a:noFill/>
          </a:ln>
        </p:spPr>
      </p:pic>
      <p:pic>
        <p:nvPicPr>
          <p:cNvPr id="618" name="Google Shape;618;p31"/>
          <p:cNvPicPr preferRelativeResize="0"/>
          <p:nvPr/>
        </p:nvPicPr>
        <p:blipFill>
          <a:blip r:embed="rId11">
            <a:alphaModFix/>
          </a:blip>
          <a:stretch>
            <a:fillRect/>
          </a:stretch>
        </p:blipFill>
        <p:spPr>
          <a:xfrm>
            <a:off x="5819888" y="1750750"/>
            <a:ext cx="520400" cy="520400"/>
          </a:xfrm>
          <a:prstGeom prst="rect">
            <a:avLst/>
          </a:prstGeom>
          <a:noFill/>
          <a:ln>
            <a:noFill/>
          </a:ln>
        </p:spPr>
      </p:pic>
      <p:pic>
        <p:nvPicPr>
          <p:cNvPr id="619" name="Google Shape;619;p31"/>
          <p:cNvPicPr preferRelativeResize="0"/>
          <p:nvPr/>
        </p:nvPicPr>
        <p:blipFill>
          <a:blip r:embed="rId12">
            <a:alphaModFix/>
          </a:blip>
          <a:stretch>
            <a:fillRect/>
          </a:stretch>
        </p:blipFill>
        <p:spPr>
          <a:xfrm>
            <a:off x="2238819" y="3494018"/>
            <a:ext cx="815181" cy="338300"/>
          </a:xfrm>
          <a:prstGeom prst="rect">
            <a:avLst/>
          </a:prstGeom>
          <a:noFill/>
          <a:ln>
            <a:noFill/>
          </a:ln>
        </p:spPr>
      </p:pic>
      <p:pic>
        <p:nvPicPr>
          <p:cNvPr id="620" name="Google Shape;620;p31">
            <a:hlinkClick r:id="rId13"/>
          </p:cNvPr>
          <p:cNvPicPr preferRelativeResize="0"/>
          <p:nvPr/>
        </p:nvPicPr>
        <p:blipFill>
          <a:blip r:embed="rId14">
            <a:alphaModFix/>
          </a:blip>
          <a:stretch>
            <a:fillRect/>
          </a:stretch>
        </p:blipFill>
        <p:spPr>
          <a:xfrm>
            <a:off x="3005378" y="3405141"/>
            <a:ext cx="593472" cy="572700"/>
          </a:xfrm>
          <a:prstGeom prst="rect">
            <a:avLst/>
          </a:prstGeom>
          <a:noFill/>
          <a:ln>
            <a:noFill/>
          </a:ln>
        </p:spPr>
      </p:pic>
      <p:pic>
        <p:nvPicPr>
          <p:cNvPr id="621" name="Google Shape;621;p31"/>
          <p:cNvPicPr preferRelativeResize="0"/>
          <p:nvPr/>
        </p:nvPicPr>
        <p:blipFill>
          <a:blip r:embed="rId15">
            <a:alphaModFix/>
          </a:blip>
          <a:stretch>
            <a:fillRect/>
          </a:stretch>
        </p:blipFill>
        <p:spPr>
          <a:xfrm>
            <a:off x="4704803" y="1689966"/>
            <a:ext cx="641950" cy="641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2" name="Shape 62"/>
        <p:cNvGrpSpPr/>
        <p:nvPr/>
      </p:nvGrpSpPr>
      <p:grpSpPr>
        <a:xfrm>
          <a:off x="0" y="0"/>
          <a:ext cx="0" cy="0"/>
          <a:chOff x="0" y="0"/>
          <a:chExt cx="0" cy="0"/>
        </a:xfrm>
      </p:grpSpPr>
      <p:sp>
        <p:nvSpPr>
          <p:cNvPr id="63" name="Google Shape;63;p14"/>
          <p:cNvSpPr txBox="1"/>
          <p:nvPr/>
        </p:nvSpPr>
        <p:spPr>
          <a:xfrm>
            <a:off x="1262450" y="2042025"/>
            <a:ext cx="8991600" cy="30000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0000">
                <a:solidFill>
                  <a:srgbClr val="F3F3F3"/>
                </a:solidFill>
                <a:latin typeface="Montserrat"/>
                <a:ea typeface="Montserrat"/>
                <a:cs typeface="Montserrat"/>
                <a:sym typeface="Montserrat"/>
              </a:rPr>
              <a:t>GDPR</a:t>
            </a:r>
            <a:endParaRPr sz="20000">
              <a:solidFill>
                <a:srgbClr val="F3F3F3"/>
              </a:solidFill>
              <a:latin typeface="Montserrat"/>
              <a:ea typeface="Montserrat"/>
              <a:cs typeface="Montserrat"/>
              <a:sym typeface="Montserrat"/>
            </a:endParaRPr>
          </a:p>
        </p:txBody>
      </p:sp>
      <p:sp>
        <p:nvSpPr>
          <p:cNvPr id="64" name="Google Shape;64;p14"/>
          <p:cNvSpPr txBox="1"/>
          <p:nvPr/>
        </p:nvSpPr>
        <p:spPr>
          <a:xfrm>
            <a:off x="914400" y="-2325"/>
            <a:ext cx="8229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Montserrat"/>
                <a:ea typeface="Montserrat"/>
                <a:cs typeface="Montserrat"/>
                <a:sym typeface="Montserrat"/>
              </a:rPr>
              <a:t>Data Portability: get all your personal data</a:t>
            </a:r>
            <a:endParaRPr sz="2800">
              <a:solidFill>
                <a:srgbClr val="000000"/>
              </a:solidFill>
              <a:latin typeface="Montserrat"/>
              <a:ea typeface="Montserrat"/>
              <a:cs typeface="Montserrat"/>
              <a:sym typeface="Montserrat"/>
            </a:endParaRPr>
          </a:p>
        </p:txBody>
      </p:sp>
      <p:sp>
        <p:nvSpPr>
          <p:cNvPr id="65" name="Google Shape;65;p14"/>
          <p:cNvSpPr txBox="1"/>
          <p:nvPr/>
        </p:nvSpPr>
        <p:spPr>
          <a:xfrm>
            <a:off x="914400" y="1364250"/>
            <a:ext cx="5296800" cy="2145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GDPR came into power in May 2018</a:t>
            </a:r>
            <a:endParaRPr>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GDPR protect and empower all EU citizens data privacy </a:t>
            </a:r>
            <a:endParaRPr>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b="1" lang="en">
                <a:solidFill>
                  <a:schemeClr val="dk1"/>
                </a:solidFill>
                <a:latin typeface="Montserrat"/>
                <a:ea typeface="Montserrat"/>
                <a:cs typeface="Montserrat"/>
                <a:sym typeface="Montserrat"/>
              </a:rPr>
              <a:t>Data Portability Right</a:t>
            </a:r>
            <a:r>
              <a:rPr lang="en">
                <a:solidFill>
                  <a:schemeClr val="dk1"/>
                </a:solidFill>
                <a:latin typeface="Montserrat"/>
                <a:ea typeface="Montserrat"/>
                <a:cs typeface="Montserrat"/>
                <a:sym typeface="Montserrat"/>
              </a:rPr>
              <a:t> is one of the rights </a:t>
            </a:r>
            <a:endParaRPr>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One of the use cases: “to transmit those data to another controller”</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a:solidFill>
                <a:schemeClr val="dk1"/>
              </a:solidFill>
              <a:latin typeface="Montserrat"/>
              <a:ea typeface="Montserrat"/>
              <a:cs typeface="Montserrat"/>
              <a:sym typeface="Montserrat"/>
            </a:endParaRPr>
          </a:p>
        </p:txBody>
      </p:sp>
      <p:pic>
        <p:nvPicPr>
          <p:cNvPr id="66" name="Google Shape;66;p14"/>
          <p:cNvPicPr preferRelativeResize="0"/>
          <p:nvPr/>
        </p:nvPicPr>
        <p:blipFill rotWithShape="1">
          <a:blip r:embed="rId4">
            <a:alphaModFix/>
          </a:blip>
          <a:srcRect b="48970" l="37954" r="36992" t="31381"/>
          <a:stretch/>
        </p:blipFill>
        <p:spPr>
          <a:xfrm>
            <a:off x="237249" y="123025"/>
            <a:ext cx="411450" cy="322000"/>
          </a:xfrm>
          <a:prstGeom prst="rect">
            <a:avLst/>
          </a:prstGeom>
          <a:noFill/>
          <a:ln>
            <a:noFill/>
          </a:ln>
        </p:spPr>
      </p:pic>
      <p:pic>
        <p:nvPicPr>
          <p:cNvPr id="67" name="Google Shape;67;p14"/>
          <p:cNvPicPr preferRelativeResize="0"/>
          <p:nvPr/>
        </p:nvPicPr>
        <p:blipFill>
          <a:blip r:embed="rId5">
            <a:alphaModFix/>
          </a:blip>
          <a:stretch>
            <a:fillRect/>
          </a:stretch>
        </p:blipFill>
        <p:spPr>
          <a:xfrm>
            <a:off x="6211150" y="1369150"/>
            <a:ext cx="2471200" cy="1647475"/>
          </a:xfrm>
          <a:prstGeom prst="rect">
            <a:avLst/>
          </a:prstGeom>
          <a:noFill/>
          <a:ln>
            <a:noFill/>
          </a:ln>
        </p:spPr>
      </p:pic>
      <p:sp>
        <p:nvSpPr>
          <p:cNvPr id="68" name="Google Shape;68;p14"/>
          <p:cNvSpPr txBox="1"/>
          <p:nvPr/>
        </p:nvSpPr>
        <p:spPr>
          <a:xfrm>
            <a:off x="846275" y="4303125"/>
            <a:ext cx="7785900" cy="7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Montserrat"/>
                <a:ea typeface="Montserrat"/>
                <a:cs typeface="Montserrat"/>
                <a:sym typeface="Montserrat"/>
              </a:rPr>
              <a:t>Even though now people can download their data, there is not much to do with it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25" name="Shape 625"/>
        <p:cNvGrpSpPr/>
        <p:nvPr/>
      </p:nvGrpSpPr>
      <p:grpSpPr>
        <a:xfrm>
          <a:off x="0" y="0"/>
          <a:ext cx="0" cy="0"/>
          <a:chOff x="0" y="0"/>
          <a:chExt cx="0" cy="0"/>
        </a:xfrm>
      </p:grpSpPr>
      <p:sp>
        <p:nvSpPr>
          <p:cNvPr id="626" name="Google Shape;626;p32"/>
          <p:cNvSpPr/>
          <p:nvPr/>
        </p:nvSpPr>
        <p:spPr>
          <a:xfrm rot="5400000">
            <a:off x="3165950" y="-1056650"/>
            <a:ext cx="3769800" cy="7541100"/>
          </a:xfrm>
          <a:prstGeom prst="leftUpArrow">
            <a:avLst/>
          </a:prstGeom>
          <a:solidFill>
            <a:srgbClr val="C0D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2"/>
          <p:cNvSpPr/>
          <p:nvPr/>
        </p:nvSpPr>
        <p:spPr>
          <a:xfrm rot="-5400000">
            <a:off x="161250" y="2556700"/>
            <a:ext cx="1899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Montserrat"/>
                <a:ea typeface="Montserrat"/>
                <a:cs typeface="Montserrat"/>
                <a:sym typeface="Montserrat"/>
              </a:rPr>
              <a:t>Size of the company</a:t>
            </a:r>
            <a:endParaRPr b="1" sz="1200">
              <a:latin typeface="Montserrat"/>
              <a:ea typeface="Montserrat"/>
              <a:cs typeface="Montserrat"/>
              <a:sym typeface="Montserrat"/>
            </a:endParaRPr>
          </a:p>
        </p:txBody>
      </p:sp>
      <p:sp>
        <p:nvSpPr>
          <p:cNvPr id="628" name="Google Shape;628;p32"/>
          <p:cNvSpPr/>
          <p:nvPr/>
        </p:nvSpPr>
        <p:spPr>
          <a:xfrm>
            <a:off x="3914700" y="4555000"/>
            <a:ext cx="1899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Montserrat"/>
                <a:ea typeface="Montserrat"/>
                <a:cs typeface="Montserrat"/>
                <a:sym typeface="Montserrat"/>
              </a:rPr>
              <a:t>Market competition</a:t>
            </a:r>
            <a:endParaRPr b="1" sz="1200">
              <a:latin typeface="Montserrat"/>
              <a:ea typeface="Montserrat"/>
              <a:cs typeface="Montserrat"/>
              <a:sym typeface="Montserrat"/>
            </a:endParaRPr>
          </a:p>
        </p:txBody>
      </p:sp>
      <p:sp>
        <p:nvSpPr>
          <p:cNvPr id="629" name="Google Shape;629;p32"/>
          <p:cNvSpPr/>
          <p:nvPr/>
        </p:nvSpPr>
        <p:spPr>
          <a:xfrm rot="-5400000">
            <a:off x="771600" y="971800"/>
            <a:ext cx="6792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Montserrat"/>
                <a:ea typeface="Montserrat"/>
                <a:cs typeface="Montserrat"/>
                <a:sym typeface="Montserrat"/>
              </a:rPr>
              <a:t>Large</a:t>
            </a:r>
            <a:endParaRPr b="1" sz="1000">
              <a:latin typeface="Montserrat"/>
              <a:ea typeface="Montserrat"/>
              <a:cs typeface="Montserrat"/>
              <a:sym typeface="Montserrat"/>
            </a:endParaRPr>
          </a:p>
        </p:txBody>
      </p:sp>
      <p:sp>
        <p:nvSpPr>
          <p:cNvPr id="630" name="Google Shape;630;p32"/>
          <p:cNvSpPr/>
          <p:nvPr/>
        </p:nvSpPr>
        <p:spPr>
          <a:xfrm rot="-5400000">
            <a:off x="771600" y="3982100"/>
            <a:ext cx="6792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Montserrat"/>
                <a:ea typeface="Montserrat"/>
                <a:cs typeface="Montserrat"/>
                <a:sym typeface="Montserrat"/>
              </a:rPr>
              <a:t>Small</a:t>
            </a:r>
            <a:endParaRPr b="1" sz="1000">
              <a:latin typeface="Montserrat"/>
              <a:ea typeface="Montserrat"/>
              <a:cs typeface="Montserrat"/>
              <a:sym typeface="Montserrat"/>
            </a:endParaRPr>
          </a:p>
        </p:txBody>
      </p:sp>
      <p:sp>
        <p:nvSpPr>
          <p:cNvPr id="631" name="Google Shape;631;p32"/>
          <p:cNvSpPr/>
          <p:nvPr/>
        </p:nvSpPr>
        <p:spPr>
          <a:xfrm>
            <a:off x="1401225" y="4555000"/>
            <a:ext cx="8376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Montserrat"/>
                <a:ea typeface="Montserrat"/>
                <a:cs typeface="Montserrat"/>
                <a:sym typeface="Montserrat"/>
              </a:rPr>
              <a:t>Indirect</a:t>
            </a:r>
            <a:endParaRPr b="1" sz="1000">
              <a:latin typeface="Montserrat"/>
              <a:ea typeface="Montserrat"/>
              <a:cs typeface="Montserrat"/>
              <a:sym typeface="Montserrat"/>
            </a:endParaRPr>
          </a:p>
        </p:txBody>
      </p:sp>
      <p:sp>
        <p:nvSpPr>
          <p:cNvPr id="632" name="Google Shape;632;p32"/>
          <p:cNvSpPr/>
          <p:nvPr/>
        </p:nvSpPr>
        <p:spPr>
          <a:xfrm>
            <a:off x="7596225" y="4555000"/>
            <a:ext cx="8376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Montserrat"/>
                <a:ea typeface="Montserrat"/>
                <a:cs typeface="Montserrat"/>
                <a:sym typeface="Montserrat"/>
              </a:rPr>
              <a:t>Direct</a:t>
            </a:r>
            <a:endParaRPr b="1" sz="1000">
              <a:latin typeface="Montserrat"/>
              <a:ea typeface="Montserrat"/>
              <a:cs typeface="Montserrat"/>
              <a:sym typeface="Montserrat"/>
            </a:endParaRPr>
          </a:p>
        </p:txBody>
      </p:sp>
      <p:sp>
        <p:nvSpPr>
          <p:cNvPr id="633" name="Google Shape;633;p32"/>
          <p:cNvSpPr txBox="1"/>
          <p:nvPr/>
        </p:nvSpPr>
        <p:spPr>
          <a:xfrm>
            <a:off x="6175700" y="906700"/>
            <a:ext cx="2581200" cy="404400"/>
          </a:xfrm>
          <a:prstGeom prst="rect">
            <a:avLst/>
          </a:prstGeom>
          <a:noFill/>
          <a:ln>
            <a:noFill/>
          </a:ln>
        </p:spPr>
        <p:txBody>
          <a:bodyPr anchorCtr="0" anchor="ctr" bIns="91425" lIns="91425" spcFirstLastPara="1" rIns="91425" wrap="square" tIns="91425">
            <a:noAutofit/>
          </a:bodyPr>
          <a:lstStyle/>
          <a:p>
            <a:pPr indent="0" lvl="0" marL="0" rtl="0" algn="ctr">
              <a:lnSpc>
                <a:spcPct val="114000"/>
              </a:lnSpc>
              <a:spcBef>
                <a:spcPts val="0"/>
              </a:spcBef>
              <a:spcAft>
                <a:spcPts val="0"/>
              </a:spcAft>
              <a:buNone/>
            </a:pPr>
            <a:r>
              <a:rPr i="1" lang="en" sz="1000">
                <a:solidFill>
                  <a:srgbClr val="595959"/>
                </a:solidFill>
                <a:latin typeface="Montserrat"/>
                <a:ea typeface="Montserrat"/>
                <a:cs typeface="Montserrat"/>
                <a:sym typeface="Montserrat"/>
              </a:rPr>
              <a:t>“Competition on saturated market”</a:t>
            </a:r>
            <a:endParaRPr i="1" sz="1000">
              <a:solidFill>
                <a:srgbClr val="595959"/>
              </a:solidFill>
              <a:latin typeface="Montserrat"/>
              <a:ea typeface="Montserrat"/>
              <a:cs typeface="Montserrat"/>
              <a:sym typeface="Montserrat"/>
            </a:endParaRPr>
          </a:p>
        </p:txBody>
      </p:sp>
      <p:sp>
        <p:nvSpPr>
          <p:cNvPr id="634" name="Google Shape;634;p32"/>
          <p:cNvSpPr txBox="1"/>
          <p:nvPr/>
        </p:nvSpPr>
        <p:spPr>
          <a:xfrm>
            <a:off x="5849900" y="3339450"/>
            <a:ext cx="2332800" cy="404400"/>
          </a:xfrm>
          <a:prstGeom prst="rect">
            <a:avLst/>
          </a:prstGeom>
          <a:noFill/>
          <a:ln>
            <a:noFill/>
          </a:ln>
        </p:spPr>
        <p:txBody>
          <a:bodyPr anchorCtr="0" anchor="ctr" bIns="91425" lIns="91425" spcFirstLastPara="1" rIns="91425" wrap="square" tIns="91425">
            <a:noAutofit/>
          </a:bodyPr>
          <a:lstStyle/>
          <a:p>
            <a:pPr indent="0" lvl="0" marL="0" rtl="0" algn="ctr">
              <a:lnSpc>
                <a:spcPct val="114000"/>
              </a:lnSpc>
              <a:spcBef>
                <a:spcPts val="0"/>
              </a:spcBef>
              <a:spcAft>
                <a:spcPts val="0"/>
              </a:spcAft>
              <a:buNone/>
            </a:pPr>
            <a:r>
              <a:rPr i="1" lang="en" sz="1000">
                <a:solidFill>
                  <a:srgbClr val="595959"/>
                </a:solidFill>
                <a:latin typeface="Montserrat"/>
                <a:ea typeface="Montserrat"/>
                <a:cs typeface="Montserrat"/>
                <a:sym typeface="Montserrat"/>
              </a:rPr>
              <a:t>“Breaking the monopoly”</a:t>
            </a:r>
            <a:endParaRPr i="1" sz="1000">
              <a:solidFill>
                <a:srgbClr val="595959"/>
              </a:solidFill>
              <a:latin typeface="Montserrat"/>
              <a:ea typeface="Montserrat"/>
              <a:cs typeface="Montserrat"/>
              <a:sym typeface="Montserrat"/>
            </a:endParaRPr>
          </a:p>
        </p:txBody>
      </p:sp>
      <p:sp>
        <p:nvSpPr>
          <p:cNvPr id="635" name="Google Shape;635;p32"/>
          <p:cNvSpPr txBox="1"/>
          <p:nvPr/>
        </p:nvSpPr>
        <p:spPr>
          <a:xfrm>
            <a:off x="2029998" y="3000750"/>
            <a:ext cx="1962300" cy="404400"/>
          </a:xfrm>
          <a:prstGeom prst="rect">
            <a:avLst/>
          </a:prstGeom>
          <a:noFill/>
          <a:ln>
            <a:noFill/>
          </a:ln>
        </p:spPr>
        <p:txBody>
          <a:bodyPr anchorCtr="0" anchor="ctr" bIns="91425" lIns="91425" spcFirstLastPara="1" rIns="91425" wrap="square" tIns="91425">
            <a:noAutofit/>
          </a:bodyPr>
          <a:lstStyle/>
          <a:p>
            <a:pPr indent="0" lvl="0" marL="0" rtl="0" algn="ctr">
              <a:lnSpc>
                <a:spcPct val="114000"/>
              </a:lnSpc>
              <a:spcBef>
                <a:spcPts val="0"/>
              </a:spcBef>
              <a:spcAft>
                <a:spcPts val="0"/>
              </a:spcAft>
              <a:buNone/>
            </a:pPr>
            <a:r>
              <a:rPr i="1" lang="en" sz="1000">
                <a:solidFill>
                  <a:srgbClr val="595959"/>
                </a:solidFill>
                <a:latin typeface="Montserrat"/>
                <a:ea typeface="Montserrat"/>
                <a:cs typeface="Montserrat"/>
                <a:sym typeface="Montserrat"/>
              </a:rPr>
              <a:t>“Bringing innovative idea”</a:t>
            </a:r>
            <a:endParaRPr i="1" sz="1000">
              <a:solidFill>
                <a:srgbClr val="595959"/>
              </a:solidFill>
              <a:latin typeface="Montserrat"/>
              <a:ea typeface="Montserrat"/>
              <a:cs typeface="Montserrat"/>
              <a:sym typeface="Montserrat"/>
            </a:endParaRPr>
          </a:p>
        </p:txBody>
      </p:sp>
      <p:sp>
        <p:nvSpPr>
          <p:cNvPr id="636" name="Google Shape;636;p32"/>
          <p:cNvSpPr txBox="1"/>
          <p:nvPr/>
        </p:nvSpPr>
        <p:spPr>
          <a:xfrm>
            <a:off x="4503300" y="1334700"/>
            <a:ext cx="1899900" cy="404400"/>
          </a:xfrm>
          <a:prstGeom prst="rect">
            <a:avLst/>
          </a:prstGeom>
          <a:noFill/>
          <a:ln>
            <a:noFill/>
          </a:ln>
        </p:spPr>
        <p:txBody>
          <a:bodyPr anchorCtr="0" anchor="ctr" bIns="91425" lIns="91425" spcFirstLastPara="1" rIns="91425" wrap="square" tIns="91425">
            <a:noAutofit/>
          </a:bodyPr>
          <a:lstStyle/>
          <a:p>
            <a:pPr indent="0" lvl="0" marL="0" rtl="0" algn="ctr">
              <a:lnSpc>
                <a:spcPct val="114000"/>
              </a:lnSpc>
              <a:spcBef>
                <a:spcPts val="0"/>
              </a:spcBef>
              <a:spcAft>
                <a:spcPts val="0"/>
              </a:spcAft>
              <a:buNone/>
            </a:pPr>
            <a:r>
              <a:rPr i="1" lang="en" sz="1000">
                <a:solidFill>
                  <a:srgbClr val="595959"/>
                </a:solidFill>
                <a:latin typeface="Montserrat"/>
                <a:ea typeface="Montserrat"/>
                <a:cs typeface="Montserrat"/>
                <a:sym typeface="Montserrat"/>
              </a:rPr>
              <a:t>“Entering new market”</a:t>
            </a:r>
            <a:endParaRPr i="1"/>
          </a:p>
        </p:txBody>
      </p:sp>
      <p:sp>
        <p:nvSpPr>
          <p:cNvPr id="637" name="Google Shape;637;p32"/>
          <p:cNvSpPr txBox="1"/>
          <p:nvPr/>
        </p:nvSpPr>
        <p:spPr>
          <a:xfrm>
            <a:off x="914400" y="0"/>
            <a:ext cx="8229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Montserrat"/>
                <a:ea typeface="Montserrat"/>
                <a:cs typeface="Montserrat"/>
                <a:sym typeface="Montserrat"/>
              </a:rPr>
              <a:t>GO2MARKET: client segmentation</a:t>
            </a:r>
            <a:endParaRPr sz="2800">
              <a:solidFill>
                <a:srgbClr val="000000"/>
              </a:solidFill>
              <a:latin typeface="Montserrat"/>
              <a:ea typeface="Montserrat"/>
              <a:cs typeface="Montserrat"/>
              <a:sym typeface="Montserrat"/>
            </a:endParaRPr>
          </a:p>
        </p:txBody>
      </p:sp>
      <p:pic>
        <p:nvPicPr>
          <p:cNvPr id="638" name="Google Shape;638;p32"/>
          <p:cNvPicPr preferRelativeResize="0"/>
          <p:nvPr/>
        </p:nvPicPr>
        <p:blipFill rotWithShape="1">
          <a:blip r:embed="rId4">
            <a:alphaModFix/>
          </a:blip>
          <a:srcRect b="48970" l="37954" r="36992" t="31381"/>
          <a:stretch/>
        </p:blipFill>
        <p:spPr>
          <a:xfrm>
            <a:off x="237249" y="123025"/>
            <a:ext cx="411450" cy="322000"/>
          </a:xfrm>
          <a:prstGeom prst="rect">
            <a:avLst/>
          </a:prstGeom>
          <a:noFill/>
          <a:ln>
            <a:noFill/>
          </a:ln>
        </p:spPr>
      </p:pic>
      <p:sp>
        <p:nvSpPr>
          <p:cNvPr id="639" name="Google Shape;639;p32"/>
          <p:cNvSpPr/>
          <p:nvPr/>
        </p:nvSpPr>
        <p:spPr>
          <a:xfrm>
            <a:off x="1937584" y="2777741"/>
            <a:ext cx="2280125" cy="1429750"/>
          </a:xfrm>
          <a:custGeom>
            <a:rect b="b" l="l" r="r" t="t"/>
            <a:pathLst>
              <a:path extrusionOk="0" h="57190" w="91205">
                <a:moveTo>
                  <a:pt x="38356" y="1046"/>
                </a:moveTo>
                <a:cubicBezTo>
                  <a:pt x="25961" y="1046"/>
                  <a:pt x="11216" y="5216"/>
                  <a:pt x="4012" y="15302"/>
                </a:cubicBezTo>
                <a:cubicBezTo>
                  <a:pt x="-951" y="22250"/>
                  <a:pt x="-1196" y="33485"/>
                  <a:pt x="3040" y="40898"/>
                </a:cubicBezTo>
                <a:cubicBezTo>
                  <a:pt x="9926" y="52949"/>
                  <a:pt x="28071" y="54879"/>
                  <a:pt x="41920" y="55802"/>
                </a:cubicBezTo>
                <a:cubicBezTo>
                  <a:pt x="57421" y="56835"/>
                  <a:pt x="77982" y="60285"/>
                  <a:pt x="87928" y="48350"/>
                </a:cubicBezTo>
                <a:cubicBezTo>
                  <a:pt x="96543" y="38013"/>
                  <a:pt x="86507" y="17041"/>
                  <a:pt x="74968" y="10118"/>
                </a:cubicBezTo>
                <a:cubicBezTo>
                  <a:pt x="69420" y="6789"/>
                  <a:pt x="62314" y="7304"/>
                  <a:pt x="56176" y="5258"/>
                </a:cubicBezTo>
                <a:cubicBezTo>
                  <a:pt x="46670" y="2089"/>
                  <a:pt x="35750" y="-2148"/>
                  <a:pt x="26368" y="1370"/>
                </a:cubicBezTo>
              </a:path>
            </a:pathLst>
          </a:custGeom>
          <a:noFill/>
          <a:ln cap="flat" cmpd="sng" w="38100">
            <a:solidFill>
              <a:srgbClr val="465362"/>
            </a:solidFill>
            <a:prstDash val="solid"/>
            <a:round/>
            <a:headEnd len="med" w="med" type="none"/>
            <a:tailEnd len="med" w="med" type="none"/>
          </a:ln>
        </p:spPr>
      </p:sp>
      <p:sp>
        <p:nvSpPr>
          <p:cNvPr id="640" name="Google Shape;640;p32"/>
          <p:cNvSpPr/>
          <p:nvPr/>
        </p:nvSpPr>
        <p:spPr>
          <a:xfrm>
            <a:off x="5849900" y="3191175"/>
            <a:ext cx="2459450" cy="1327322"/>
          </a:xfrm>
          <a:custGeom>
            <a:rect b="b" l="l" r="r" t="t"/>
            <a:pathLst>
              <a:path extrusionOk="0" h="56560" w="98378">
                <a:moveTo>
                  <a:pt x="42218" y="4019"/>
                </a:moveTo>
                <a:cubicBezTo>
                  <a:pt x="31814" y="4019"/>
                  <a:pt x="19431" y="2542"/>
                  <a:pt x="11438" y="9203"/>
                </a:cubicBezTo>
                <a:cubicBezTo>
                  <a:pt x="2241" y="16868"/>
                  <a:pt x="-4141" y="34846"/>
                  <a:pt x="3338" y="44195"/>
                </a:cubicBezTo>
                <a:cubicBezTo>
                  <a:pt x="12878" y="56120"/>
                  <a:pt x="32471" y="54842"/>
                  <a:pt x="47726" y="55535"/>
                </a:cubicBezTo>
                <a:cubicBezTo>
                  <a:pt x="63321" y="56244"/>
                  <a:pt x="85292" y="59918"/>
                  <a:pt x="93734" y="46787"/>
                </a:cubicBezTo>
                <a:cubicBezTo>
                  <a:pt x="99459" y="37882"/>
                  <a:pt x="100572" y="22521"/>
                  <a:pt x="93086" y="15035"/>
                </a:cubicBezTo>
                <a:cubicBezTo>
                  <a:pt x="82724" y="4673"/>
                  <a:pt x="66097" y="-1773"/>
                  <a:pt x="51614" y="455"/>
                </a:cubicBezTo>
                <a:cubicBezTo>
                  <a:pt x="46174" y="1292"/>
                  <a:pt x="41077" y="3656"/>
                  <a:pt x="35738" y="4991"/>
                </a:cubicBezTo>
              </a:path>
            </a:pathLst>
          </a:custGeom>
          <a:noFill/>
          <a:ln cap="flat" cmpd="sng" w="38100">
            <a:solidFill>
              <a:srgbClr val="465362"/>
            </a:solidFill>
            <a:prstDash val="solid"/>
            <a:round/>
            <a:headEnd len="med" w="med" type="none"/>
            <a:tailEnd len="med" w="med" type="none"/>
          </a:ln>
        </p:spPr>
      </p:sp>
      <p:sp>
        <p:nvSpPr>
          <p:cNvPr id="641" name="Google Shape;641;p32"/>
          <p:cNvSpPr/>
          <p:nvPr/>
        </p:nvSpPr>
        <p:spPr>
          <a:xfrm>
            <a:off x="4488652" y="3584475"/>
            <a:ext cx="1290300" cy="7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u="sng">
                <a:solidFill>
                  <a:srgbClr val="465362"/>
                </a:solidFill>
                <a:latin typeface="Montserrat"/>
                <a:ea typeface="Montserrat"/>
                <a:cs typeface="Montserrat"/>
                <a:sym typeface="Montserrat"/>
              </a:rPr>
              <a:t>Focus #1:</a:t>
            </a:r>
            <a:endParaRPr b="1" sz="1200" u="sng">
              <a:solidFill>
                <a:srgbClr val="465362"/>
              </a:solidFill>
              <a:latin typeface="Montserrat"/>
              <a:ea typeface="Montserrat"/>
              <a:cs typeface="Montserrat"/>
              <a:sym typeface="Montserrat"/>
            </a:endParaRPr>
          </a:p>
          <a:p>
            <a:pPr indent="0" lvl="0" marL="0" rtl="0" algn="l">
              <a:spcBef>
                <a:spcPts val="0"/>
              </a:spcBef>
              <a:spcAft>
                <a:spcPts val="0"/>
              </a:spcAft>
              <a:buNone/>
            </a:pPr>
            <a:r>
              <a:rPr b="1" lang="en" sz="1200">
                <a:solidFill>
                  <a:srgbClr val="465362"/>
                </a:solidFill>
                <a:latin typeface="Montserrat"/>
                <a:ea typeface="Montserrat"/>
                <a:cs typeface="Montserrat"/>
                <a:sym typeface="Montserrat"/>
              </a:rPr>
              <a:t>“Hey, want some data?”</a:t>
            </a:r>
            <a:endParaRPr b="1" sz="1200">
              <a:solidFill>
                <a:srgbClr val="465362"/>
              </a:solidFill>
              <a:latin typeface="Montserrat"/>
              <a:ea typeface="Montserrat"/>
              <a:cs typeface="Montserrat"/>
              <a:sym typeface="Montserrat"/>
            </a:endParaRPr>
          </a:p>
        </p:txBody>
      </p:sp>
      <p:pic>
        <p:nvPicPr>
          <p:cNvPr id="642" name="Google Shape;642;p32"/>
          <p:cNvPicPr preferRelativeResize="0"/>
          <p:nvPr/>
        </p:nvPicPr>
        <p:blipFill>
          <a:blip r:embed="rId5">
            <a:alphaModFix/>
          </a:blip>
          <a:stretch>
            <a:fillRect/>
          </a:stretch>
        </p:blipFill>
        <p:spPr>
          <a:xfrm>
            <a:off x="6855513" y="1387148"/>
            <a:ext cx="299496" cy="299490"/>
          </a:xfrm>
          <a:prstGeom prst="rect">
            <a:avLst/>
          </a:prstGeom>
          <a:noFill/>
          <a:ln>
            <a:noFill/>
          </a:ln>
        </p:spPr>
      </p:pic>
      <p:pic>
        <p:nvPicPr>
          <p:cNvPr id="643" name="Google Shape;643;p32"/>
          <p:cNvPicPr preferRelativeResize="0"/>
          <p:nvPr/>
        </p:nvPicPr>
        <p:blipFill>
          <a:blip r:embed="rId6">
            <a:alphaModFix/>
          </a:blip>
          <a:stretch>
            <a:fillRect/>
          </a:stretch>
        </p:blipFill>
        <p:spPr>
          <a:xfrm>
            <a:off x="7777603" y="1387150"/>
            <a:ext cx="299493" cy="299492"/>
          </a:xfrm>
          <a:prstGeom prst="rect">
            <a:avLst/>
          </a:prstGeom>
          <a:noFill/>
          <a:ln>
            <a:noFill/>
          </a:ln>
        </p:spPr>
      </p:pic>
      <p:pic>
        <p:nvPicPr>
          <p:cNvPr id="644" name="Google Shape;644;p32"/>
          <p:cNvPicPr preferRelativeResize="0"/>
          <p:nvPr/>
        </p:nvPicPr>
        <p:blipFill>
          <a:blip r:embed="rId7">
            <a:alphaModFix/>
          </a:blip>
          <a:stretch>
            <a:fillRect/>
          </a:stretch>
        </p:blipFill>
        <p:spPr>
          <a:xfrm>
            <a:off x="5414162" y="1841788"/>
            <a:ext cx="338316" cy="338324"/>
          </a:xfrm>
          <a:prstGeom prst="rect">
            <a:avLst/>
          </a:prstGeom>
          <a:noFill/>
          <a:ln>
            <a:noFill/>
          </a:ln>
        </p:spPr>
      </p:pic>
      <p:pic>
        <p:nvPicPr>
          <p:cNvPr id="645" name="Google Shape;645;p32"/>
          <p:cNvPicPr preferRelativeResize="0"/>
          <p:nvPr/>
        </p:nvPicPr>
        <p:blipFill>
          <a:blip r:embed="rId8">
            <a:alphaModFix/>
          </a:blip>
          <a:stretch>
            <a:fillRect/>
          </a:stretch>
        </p:blipFill>
        <p:spPr>
          <a:xfrm>
            <a:off x="7236789" y="1383813"/>
            <a:ext cx="459036" cy="306167"/>
          </a:xfrm>
          <a:prstGeom prst="rect">
            <a:avLst/>
          </a:prstGeom>
          <a:noFill/>
          <a:ln>
            <a:noFill/>
          </a:ln>
        </p:spPr>
      </p:pic>
      <p:pic>
        <p:nvPicPr>
          <p:cNvPr id="646" name="Google Shape;646;p32"/>
          <p:cNvPicPr preferRelativeResize="0"/>
          <p:nvPr/>
        </p:nvPicPr>
        <p:blipFill>
          <a:blip r:embed="rId9">
            <a:alphaModFix/>
          </a:blip>
          <a:stretch>
            <a:fillRect/>
          </a:stretch>
        </p:blipFill>
        <p:spPr>
          <a:xfrm>
            <a:off x="6519650" y="3703462"/>
            <a:ext cx="559775" cy="520388"/>
          </a:xfrm>
          <a:prstGeom prst="rect">
            <a:avLst/>
          </a:prstGeom>
          <a:noFill/>
          <a:ln>
            <a:noFill/>
          </a:ln>
        </p:spPr>
      </p:pic>
      <p:pic>
        <p:nvPicPr>
          <p:cNvPr id="647" name="Google Shape;647;p32"/>
          <p:cNvPicPr preferRelativeResize="0"/>
          <p:nvPr/>
        </p:nvPicPr>
        <p:blipFill>
          <a:blip r:embed="rId10">
            <a:alphaModFix/>
          </a:blip>
          <a:stretch>
            <a:fillRect/>
          </a:stretch>
        </p:blipFill>
        <p:spPr>
          <a:xfrm>
            <a:off x="7079421" y="3807848"/>
            <a:ext cx="411450" cy="368253"/>
          </a:xfrm>
          <a:prstGeom prst="rect">
            <a:avLst/>
          </a:prstGeom>
          <a:noFill/>
          <a:ln>
            <a:noFill/>
          </a:ln>
        </p:spPr>
      </p:pic>
      <p:pic>
        <p:nvPicPr>
          <p:cNvPr id="648" name="Google Shape;648;p32"/>
          <p:cNvPicPr preferRelativeResize="0"/>
          <p:nvPr/>
        </p:nvPicPr>
        <p:blipFill>
          <a:blip r:embed="rId11">
            <a:alphaModFix/>
          </a:blip>
          <a:stretch>
            <a:fillRect/>
          </a:stretch>
        </p:blipFill>
        <p:spPr>
          <a:xfrm>
            <a:off x="5819888" y="1750750"/>
            <a:ext cx="520400" cy="520400"/>
          </a:xfrm>
          <a:prstGeom prst="rect">
            <a:avLst/>
          </a:prstGeom>
          <a:noFill/>
          <a:ln>
            <a:noFill/>
          </a:ln>
        </p:spPr>
      </p:pic>
      <p:pic>
        <p:nvPicPr>
          <p:cNvPr id="649" name="Google Shape;649;p32"/>
          <p:cNvPicPr preferRelativeResize="0"/>
          <p:nvPr/>
        </p:nvPicPr>
        <p:blipFill>
          <a:blip r:embed="rId12">
            <a:alphaModFix/>
          </a:blip>
          <a:stretch>
            <a:fillRect/>
          </a:stretch>
        </p:blipFill>
        <p:spPr>
          <a:xfrm>
            <a:off x="2238819" y="3494018"/>
            <a:ext cx="815181" cy="338300"/>
          </a:xfrm>
          <a:prstGeom prst="rect">
            <a:avLst/>
          </a:prstGeom>
          <a:noFill/>
          <a:ln>
            <a:noFill/>
          </a:ln>
        </p:spPr>
      </p:pic>
      <p:pic>
        <p:nvPicPr>
          <p:cNvPr id="650" name="Google Shape;650;p32">
            <a:hlinkClick r:id="rId13"/>
          </p:cNvPr>
          <p:cNvPicPr preferRelativeResize="0"/>
          <p:nvPr/>
        </p:nvPicPr>
        <p:blipFill>
          <a:blip r:embed="rId14">
            <a:alphaModFix/>
          </a:blip>
          <a:stretch>
            <a:fillRect/>
          </a:stretch>
        </p:blipFill>
        <p:spPr>
          <a:xfrm>
            <a:off x="3005378" y="3405141"/>
            <a:ext cx="593472" cy="572700"/>
          </a:xfrm>
          <a:prstGeom prst="rect">
            <a:avLst/>
          </a:prstGeom>
          <a:noFill/>
          <a:ln>
            <a:noFill/>
          </a:ln>
        </p:spPr>
      </p:pic>
      <p:pic>
        <p:nvPicPr>
          <p:cNvPr id="651" name="Google Shape;651;p32"/>
          <p:cNvPicPr preferRelativeResize="0"/>
          <p:nvPr/>
        </p:nvPicPr>
        <p:blipFill>
          <a:blip r:embed="rId15">
            <a:alphaModFix/>
          </a:blip>
          <a:stretch>
            <a:fillRect/>
          </a:stretch>
        </p:blipFill>
        <p:spPr>
          <a:xfrm>
            <a:off x="4704803" y="1689966"/>
            <a:ext cx="641950" cy="641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55" name="Shape 655"/>
        <p:cNvGrpSpPr/>
        <p:nvPr/>
      </p:nvGrpSpPr>
      <p:grpSpPr>
        <a:xfrm>
          <a:off x="0" y="0"/>
          <a:ext cx="0" cy="0"/>
          <a:chOff x="0" y="0"/>
          <a:chExt cx="0" cy="0"/>
        </a:xfrm>
      </p:grpSpPr>
      <p:sp>
        <p:nvSpPr>
          <p:cNvPr id="656" name="Google Shape;656;p33"/>
          <p:cNvSpPr/>
          <p:nvPr/>
        </p:nvSpPr>
        <p:spPr>
          <a:xfrm rot="5400000">
            <a:off x="3165950" y="-1056650"/>
            <a:ext cx="3769800" cy="7541100"/>
          </a:xfrm>
          <a:prstGeom prst="leftUpArrow">
            <a:avLst/>
          </a:prstGeom>
          <a:solidFill>
            <a:srgbClr val="C0D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3"/>
          <p:cNvSpPr/>
          <p:nvPr/>
        </p:nvSpPr>
        <p:spPr>
          <a:xfrm rot="-5400000">
            <a:off x="161250" y="2556700"/>
            <a:ext cx="1899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Montserrat"/>
                <a:ea typeface="Montserrat"/>
                <a:cs typeface="Montserrat"/>
                <a:sym typeface="Montserrat"/>
              </a:rPr>
              <a:t>Size of the company</a:t>
            </a:r>
            <a:endParaRPr b="1" sz="1200">
              <a:latin typeface="Montserrat"/>
              <a:ea typeface="Montserrat"/>
              <a:cs typeface="Montserrat"/>
              <a:sym typeface="Montserrat"/>
            </a:endParaRPr>
          </a:p>
        </p:txBody>
      </p:sp>
      <p:sp>
        <p:nvSpPr>
          <p:cNvPr id="658" name="Google Shape;658;p33"/>
          <p:cNvSpPr/>
          <p:nvPr/>
        </p:nvSpPr>
        <p:spPr>
          <a:xfrm>
            <a:off x="3914700" y="4555000"/>
            <a:ext cx="1899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Montserrat"/>
                <a:ea typeface="Montserrat"/>
                <a:cs typeface="Montserrat"/>
                <a:sym typeface="Montserrat"/>
              </a:rPr>
              <a:t>Market competition</a:t>
            </a:r>
            <a:endParaRPr b="1" sz="1200">
              <a:latin typeface="Montserrat"/>
              <a:ea typeface="Montserrat"/>
              <a:cs typeface="Montserrat"/>
              <a:sym typeface="Montserrat"/>
            </a:endParaRPr>
          </a:p>
        </p:txBody>
      </p:sp>
      <p:sp>
        <p:nvSpPr>
          <p:cNvPr id="659" name="Google Shape;659;p33"/>
          <p:cNvSpPr/>
          <p:nvPr/>
        </p:nvSpPr>
        <p:spPr>
          <a:xfrm rot="-5400000">
            <a:off x="771600" y="971800"/>
            <a:ext cx="6792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Montserrat"/>
                <a:ea typeface="Montserrat"/>
                <a:cs typeface="Montserrat"/>
                <a:sym typeface="Montserrat"/>
              </a:rPr>
              <a:t>Large</a:t>
            </a:r>
            <a:endParaRPr b="1" sz="1000">
              <a:latin typeface="Montserrat"/>
              <a:ea typeface="Montserrat"/>
              <a:cs typeface="Montserrat"/>
              <a:sym typeface="Montserrat"/>
            </a:endParaRPr>
          </a:p>
        </p:txBody>
      </p:sp>
      <p:sp>
        <p:nvSpPr>
          <p:cNvPr id="660" name="Google Shape;660;p33"/>
          <p:cNvSpPr/>
          <p:nvPr/>
        </p:nvSpPr>
        <p:spPr>
          <a:xfrm rot="-5400000">
            <a:off x="771600" y="3982100"/>
            <a:ext cx="6792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Montserrat"/>
                <a:ea typeface="Montserrat"/>
                <a:cs typeface="Montserrat"/>
                <a:sym typeface="Montserrat"/>
              </a:rPr>
              <a:t>Small</a:t>
            </a:r>
            <a:endParaRPr b="1" sz="1000">
              <a:latin typeface="Montserrat"/>
              <a:ea typeface="Montserrat"/>
              <a:cs typeface="Montserrat"/>
              <a:sym typeface="Montserrat"/>
            </a:endParaRPr>
          </a:p>
        </p:txBody>
      </p:sp>
      <p:sp>
        <p:nvSpPr>
          <p:cNvPr id="661" name="Google Shape;661;p33"/>
          <p:cNvSpPr/>
          <p:nvPr/>
        </p:nvSpPr>
        <p:spPr>
          <a:xfrm>
            <a:off x="1401225" y="4555000"/>
            <a:ext cx="8376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Montserrat"/>
                <a:ea typeface="Montserrat"/>
                <a:cs typeface="Montserrat"/>
                <a:sym typeface="Montserrat"/>
              </a:rPr>
              <a:t>Indirect</a:t>
            </a:r>
            <a:endParaRPr b="1" sz="1000">
              <a:latin typeface="Montserrat"/>
              <a:ea typeface="Montserrat"/>
              <a:cs typeface="Montserrat"/>
              <a:sym typeface="Montserrat"/>
            </a:endParaRPr>
          </a:p>
        </p:txBody>
      </p:sp>
      <p:sp>
        <p:nvSpPr>
          <p:cNvPr id="662" name="Google Shape;662;p33"/>
          <p:cNvSpPr/>
          <p:nvPr/>
        </p:nvSpPr>
        <p:spPr>
          <a:xfrm>
            <a:off x="7596225" y="4555000"/>
            <a:ext cx="8376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Montserrat"/>
                <a:ea typeface="Montserrat"/>
                <a:cs typeface="Montserrat"/>
                <a:sym typeface="Montserrat"/>
              </a:rPr>
              <a:t>Direct</a:t>
            </a:r>
            <a:endParaRPr b="1" sz="1000">
              <a:latin typeface="Montserrat"/>
              <a:ea typeface="Montserrat"/>
              <a:cs typeface="Montserrat"/>
              <a:sym typeface="Montserrat"/>
            </a:endParaRPr>
          </a:p>
        </p:txBody>
      </p:sp>
      <p:sp>
        <p:nvSpPr>
          <p:cNvPr id="663" name="Google Shape;663;p33"/>
          <p:cNvSpPr txBox="1"/>
          <p:nvPr/>
        </p:nvSpPr>
        <p:spPr>
          <a:xfrm>
            <a:off x="6175700" y="906700"/>
            <a:ext cx="2581200" cy="404400"/>
          </a:xfrm>
          <a:prstGeom prst="rect">
            <a:avLst/>
          </a:prstGeom>
          <a:noFill/>
          <a:ln>
            <a:noFill/>
          </a:ln>
        </p:spPr>
        <p:txBody>
          <a:bodyPr anchorCtr="0" anchor="ctr" bIns="91425" lIns="91425" spcFirstLastPara="1" rIns="91425" wrap="square" tIns="91425">
            <a:noAutofit/>
          </a:bodyPr>
          <a:lstStyle/>
          <a:p>
            <a:pPr indent="0" lvl="0" marL="0" rtl="0" algn="ctr">
              <a:lnSpc>
                <a:spcPct val="114000"/>
              </a:lnSpc>
              <a:spcBef>
                <a:spcPts val="0"/>
              </a:spcBef>
              <a:spcAft>
                <a:spcPts val="0"/>
              </a:spcAft>
              <a:buNone/>
            </a:pPr>
            <a:r>
              <a:rPr i="1" lang="en" sz="1000">
                <a:solidFill>
                  <a:srgbClr val="595959"/>
                </a:solidFill>
                <a:latin typeface="Montserrat"/>
                <a:ea typeface="Montserrat"/>
                <a:cs typeface="Montserrat"/>
                <a:sym typeface="Montserrat"/>
              </a:rPr>
              <a:t>“Competition on saturated market”</a:t>
            </a:r>
            <a:endParaRPr i="1" sz="1000">
              <a:solidFill>
                <a:srgbClr val="595959"/>
              </a:solidFill>
              <a:latin typeface="Montserrat"/>
              <a:ea typeface="Montserrat"/>
              <a:cs typeface="Montserrat"/>
              <a:sym typeface="Montserrat"/>
            </a:endParaRPr>
          </a:p>
        </p:txBody>
      </p:sp>
      <p:sp>
        <p:nvSpPr>
          <p:cNvPr id="664" name="Google Shape;664;p33"/>
          <p:cNvSpPr txBox="1"/>
          <p:nvPr/>
        </p:nvSpPr>
        <p:spPr>
          <a:xfrm>
            <a:off x="5849900" y="3339450"/>
            <a:ext cx="2332800" cy="404400"/>
          </a:xfrm>
          <a:prstGeom prst="rect">
            <a:avLst/>
          </a:prstGeom>
          <a:noFill/>
          <a:ln>
            <a:noFill/>
          </a:ln>
        </p:spPr>
        <p:txBody>
          <a:bodyPr anchorCtr="0" anchor="ctr" bIns="91425" lIns="91425" spcFirstLastPara="1" rIns="91425" wrap="square" tIns="91425">
            <a:noAutofit/>
          </a:bodyPr>
          <a:lstStyle/>
          <a:p>
            <a:pPr indent="0" lvl="0" marL="0" rtl="0" algn="ctr">
              <a:lnSpc>
                <a:spcPct val="114000"/>
              </a:lnSpc>
              <a:spcBef>
                <a:spcPts val="0"/>
              </a:spcBef>
              <a:spcAft>
                <a:spcPts val="0"/>
              </a:spcAft>
              <a:buNone/>
            </a:pPr>
            <a:r>
              <a:rPr i="1" lang="en" sz="1000">
                <a:solidFill>
                  <a:srgbClr val="595959"/>
                </a:solidFill>
                <a:latin typeface="Montserrat"/>
                <a:ea typeface="Montserrat"/>
                <a:cs typeface="Montserrat"/>
                <a:sym typeface="Montserrat"/>
              </a:rPr>
              <a:t>“Breaking the monopoly”</a:t>
            </a:r>
            <a:endParaRPr i="1" sz="1000">
              <a:solidFill>
                <a:srgbClr val="595959"/>
              </a:solidFill>
              <a:latin typeface="Montserrat"/>
              <a:ea typeface="Montserrat"/>
              <a:cs typeface="Montserrat"/>
              <a:sym typeface="Montserrat"/>
            </a:endParaRPr>
          </a:p>
        </p:txBody>
      </p:sp>
      <p:sp>
        <p:nvSpPr>
          <p:cNvPr id="665" name="Google Shape;665;p33"/>
          <p:cNvSpPr txBox="1"/>
          <p:nvPr/>
        </p:nvSpPr>
        <p:spPr>
          <a:xfrm>
            <a:off x="2029998" y="3000750"/>
            <a:ext cx="1962300" cy="404400"/>
          </a:xfrm>
          <a:prstGeom prst="rect">
            <a:avLst/>
          </a:prstGeom>
          <a:noFill/>
          <a:ln>
            <a:noFill/>
          </a:ln>
        </p:spPr>
        <p:txBody>
          <a:bodyPr anchorCtr="0" anchor="ctr" bIns="91425" lIns="91425" spcFirstLastPara="1" rIns="91425" wrap="square" tIns="91425">
            <a:noAutofit/>
          </a:bodyPr>
          <a:lstStyle/>
          <a:p>
            <a:pPr indent="0" lvl="0" marL="0" rtl="0" algn="ctr">
              <a:lnSpc>
                <a:spcPct val="114000"/>
              </a:lnSpc>
              <a:spcBef>
                <a:spcPts val="0"/>
              </a:spcBef>
              <a:spcAft>
                <a:spcPts val="0"/>
              </a:spcAft>
              <a:buNone/>
            </a:pPr>
            <a:r>
              <a:rPr i="1" lang="en" sz="1000">
                <a:solidFill>
                  <a:srgbClr val="595959"/>
                </a:solidFill>
                <a:latin typeface="Montserrat"/>
                <a:ea typeface="Montserrat"/>
                <a:cs typeface="Montserrat"/>
                <a:sym typeface="Montserrat"/>
              </a:rPr>
              <a:t>“Bringing innovative idea”</a:t>
            </a:r>
            <a:endParaRPr i="1" sz="1000">
              <a:solidFill>
                <a:srgbClr val="595959"/>
              </a:solidFill>
              <a:latin typeface="Montserrat"/>
              <a:ea typeface="Montserrat"/>
              <a:cs typeface="Montserrat"/>
              <a:sym typeface="Montserrat"/>
            </a:endParaRPr>
          </a:p>
        </p:txBody>
      </p:sp>
      <p:sp>
        <p:nvSpPr>
          <p:cNvPr id="666" name="Google Shape;666;p33"/>
          <p:cNvSpPr txBox="1"/>
          <p:nvPr/>
        </p:nvSpPr>
        <p:spPr>
          <a:xfrm>
            <a:off x="4503300" y="1334700"/>
            <a:ext cx="1899900" cy="404400"/>
          </a:xfrm>
          <a:prstGeom prst="rect">
            <a:avLst/>
          </a:prstGeom>
          <a:noFill/>
          <a:ln>
            <a:noFill/>
          </a:ln>
        </p:spPr>
        <p:txBody>
          <a:bodyPr anchorCtr="0" anchor="ctr" bIns="91425" lIns="91425" spcFirstLastPara="1" rIns="91425" wrap="square" tIns="91425">
            <a:noAutofit/>
          </a:bodyPr>
          <a:lstStyle/>
          <a:p>
            <a:pPr indent="0" lvl="0" marL="0" rtl="0" algn="ctr">
              <a:lnSpc>
                <a:spcPct val="114000"/>
              </a:lnSpc>
              <a:spcBef>
                <a:spcPts val="0"/>
              </a:spcBef>
              <a:spcAft>
                <a:spcPts val="0"/>
              </a:spcAft>
              <a:buNone/>
            </a:pPr>
            <a:r>
              <a:rPr i="1" lang="en" sz="1000">
                <a:solidFill>
                  <a:srgbClr val="595959"/>
                </a:solidFill>
                <a:latin typeface="Montserrat"/>
                <a:ea typeface="Montserrat"/>
                <a:cs typeface="Montserrat"/>
                <a:sym typeface="Montserrat"/>
              </a:rPr>
              <a:t>“Entering new market”</a:t>
            </a:r>
            <a:endParaRPr i="1"/>
          </a:p>
        </p:txBody>
      </p:sp>
      <p:sp>
        <p:nvSpPr>
          <p:cNvPr id="667" name="Google Shape;667;p33"/>
          <p:cNvSpPr txBox="1"/>
          <p:nvPr/>
        </p:nvSpPr>
        <p:spPr>
          <a:xfrm>
            <a:off x="914400" y="0"/>
            <a:ext cx="8229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Montserrat"/>
                <a:ea typeface="Montserrat"/>
                <a:cs typeface="Montserrat"/>
                <a:sym typeface="Montserrat"/>
              </a:rPr>
              <a:t>GO2MARKET: client segmentation</a:t>
            </a:r>
            <a:endParaRPr sz="2800">
              <a:solidFill>
                <a:srgbClr val="000000"/>
              </a:solidFill>
              <a:latin typeface="Montserrat"/>
              <a:ea typeface="Montserrat"/>
              <a:cs typeface="Montserrat"/>
              <a:sym typeface="Montserrat"/>
            </a:endParaRPr>
          </a:p>
        </p:txBody>
      </p:sp>
      <p:pic>
        <p:nvPicPr>
          <p:cNvPr id="668" name="Google Shape;668;p33"/>
          <p:cNvPicPr preferRelativeResize="0"/>
          <p:nvPr/>
        </p:nvPicPr>
        <p:blipFill rotWithShape="1">
          <a:blip r:embed="rId4">
            <a:alphaModFix/>
          </a:blip>
          <a:srcRect b="48970" l="37954" r="36992" t="31381"/>
          <a:stretch/>
        </p:blipFill>
        <p:spPr>
          <a:xfrm>
            <a:off x="237249" y="123025"/>
            <a:ext cx="411450" cy="322000"/>
          </a:xfrm>
          <a:prstGeom prst="rect">
            <a:avLst/>
          </a:prstGeom>
          <a:noFill/>
          <a:ln>
            <a:noFill/>
          </a:ln>
        </p:spPr>
      </p:pic>
      <p:sp>
        <p:nvSpPr>
          <p:cNvPr id="669" name="Google Shape;669;p33"/>
          <p:cNvSpPr/>
          <p:nvPr/>
        </p:nvSpPr>
        <p:spPr>
          <a:xfrm>
            <a:off x="1937584" y="2777741"/>
            <a:ext cx="2280125" cy="1429750"/>
          </a:xfrm>
          <a:custGeom>
            <a:rect b="b" l="l" r="r" t="t"/>
            <a:pathLst>
              <a:path extrusionOk="0" h="57190" w="91205">
                <a:moveTo>
                  <a:pt x="38356" y="1046"/>
                </a:moveTo>
                <a:cubicBezTo>
                  <a:pt x="25961" y="1046"/>
                  <a:pt x="11216" y="5216"/>
                  <a:pt x="4012" y="15302"/>
                </a:cubicBezTo>
                <a:cubicBezTo>
                  <a:pt x="-951" y="22250"/>
                  <a:pt x="-1196" y="33485"/>
                  <a:pt x="3040" y="40898"/>
                </a:cubicBezTo>
                <a:cubicBezTo>
                  <a:pt x="9926" y="52949"/>
                  <a:pt x="28071" y="54879"/>
                  <a:pt x="41920" y="55802"/>
                </a:cubicBezTo>
                <a:cubicBezTo>
                  <a:pt x="57421" y="56835"/>
                  <a:pt x="77982" y="60285"/>
                  <a:pt x="87928" y="48350"/>
                </a:cubicBezTo>
                <a:cubicBezTo>
                  <a:pt x="96543" y="38013"/>
                  <a:pt x="86507" y="17041"/>
                  <a:pt x="74968" y="10118"/>
                </a:cubicBezTo>
                <a:cubicBezTo>
                  <a:pt x="69420" y="6789"/>
                  <a:pt x="62314" y="7304"/>
                  <a:pt x="56176" y="5258"/>
                </a:cubicBezTo>
                <a:cubicBezTo>
                  <a:pt x="46670" y="2089"/>
                  <a:pt x="35750" y="-2148"/>
                  <a:pt x="26368" y="1370"/>
                </a:cubicBezTo>
              </a:path>
            </a:pathLst>
          </a:custGeom>
          <a:noFill/>
          <a:ln cap="flat" cmpd="sng" w="38100">
            <a:solidFill>
              <a:srgbClr val="465362"/>
            </a:solidFill>
            <a:prstDash val="solid"/>
            <a:round/>
            <a:headEnd len="med" w="med" type="none"/>
            <a:tailEnd len="med" w="med" type="none"/>
          </a:ln>
        </p:spPr>
      </p:sp>
      <p:sp>
        <p:nvSpPr>
          <p:cNvPr id="670" name="Google Shape;670;p33"/>
          <p:cNvSpPr/>
          <p:nvPr/>
        </p:nvSpPr>
        <p:spPr>
          <a:xfrm>
            <a:off x="5849900" y="3191175"/>
            <a:ext cx="2459450" cy="1327322"/>
          </a:xfrm>
          <a:custGeom>
            <a:rect b="b" l="l" r="r" t="t"/>
            <a:pathLst>
              <a:path extrusionOk="0" h="56560" w="98378">
                <a:moveTo>
                  <a:pt x="42218" y="4019"/>
                </a:moveTo>
                <a:cubicBezTo>
                  <a:pt x="31814" y="4019"/>
                  <a:pt x="19431" y="2542"/>
                  <a:pt x="11438" y="9203"/>
                </a:cubicBezTo>
                <a:cubicBezTo>
                  <a:pt x="2241" y="16868"/>
                  <a:pt x="-4141" y="34846"/>
                  <a:pt x="3338" y="44195"/>
                </a:cubicBezTo>
                <a:cubicBezTo>
                  <a:pt x="12878" y="56120"/>
                  <a:pt x="32471" y="54842"/>
                  <a:pt x="47726" y="55535"/>
                </a:cubicBezTo>
                <a:cubicBezTo>
                  <a:pt x="63321" y="56244"/>
                  <a:pt x="85292" y="59918"/>
                  <a:pt x="93734" y="46787"/>
                </a:cubicBezTo>
                <a:cubicBezTo>
                  <a:pt x="99459" y="37882"/>
                  <a:pt x="100572" y="22521"/>
                  <a:pt x="93086" y="15035"/>
                </a:cubicBezTo>
                <a:cubicBezTo>
                  <a:pt x="82724" y="4673"/>
                  <a:pt x="66097" y="-1773"/>
                  <a:pt x="51614" y="455"/>
                </a:cubicBezTo>
                <a:cubicBezTo>
                  <a:pt x="46174" y="1292"/>
                  <a:pt x="41077" y="3656"/>
                  <a:pt x="35738" y="4991"/>
                </a:cubicBezTo>
              </a:path>
            </a:pathLst>
          </a:custGeom>
          <a:noFill/>
          <a:ln cap="flat" cmpd="sng" w="38100">
            <a:solidFill>
              <a:srgbClr val="465362"/>
            </a:solidFill>
            <a:prstDash val="solid"/>
            <a:round/>
            <a:headEnd len="med" w="med" type="none"/>
            <a:tailEnd len="med" w="med" type="none"/>
          </a:ln>
        </p:spPr>
      </p:sp>
      <p:sp>
        <p:nvSpPr>
          <p:cNvPr id="671" name="Google Shape;671;p33"/>
          <p:cNvSpPr/>
          <p:nvPr/>
        </p:nvSpPr>
        <p:spPr>
          <a:xfrm>
            <a:off x="2694625" y="1016475"/>
            <a:ext cx="1720200" cy="8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u="sng">
                <a:solidFill>
                  <a:srgbClr val="9FC490"/>
                </a:solidFill>
                <a:latin typeface="Montserrat"/>
                <a:ea typeface="Montserrat"/>
                <a:cs typeface="Montserrat"/>
                <a:sym typeface="Montserrat"/>
              </a:rPr>
              <a:t>Focus #2:</a:t>
            </a:r>
            <a:endParaRPr b="1" sz="1200" u="sng">
              <a:solidFill>
                <a:srgbClr val="9FC4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200">
                <a:solidFill>
                  <a:srgbClr val="9FC490"/>
                </a:solidFill>
                <a:latin typeface="Montserrat"/>
                <a:ea typeface="Montserrat"/>
                <a:cs typeface="Montserrat"/>
                <a:sym typeface="Montserrat"/>
              </a:rPr>
              <a:t>“Hey, do you know where did your customers go?”</a:t>
            </a:r>
            <a:endParaRPr b="1" sz="1200">
              <a:solidFill>
                <a:srgbClr val="9FC490"/>
              </a:solidFill>
              <a:latin typeface="Montserrat"/>
              <a:ea typeface="Montserrat"/>
              <a:cs typeface="Montserrat"/>
              <a:sym typeface="Montserrat"/>
            </a:endParaRPr>
          </a:p>
          <a:p>
            <a:pPr indent="0" lvl="0" marL="0" rtl="0" algn="l">
              <a:spcBef>
                <a:spcPts val="0"/>
              </a:spcBef>
              <a:spcAft>
                <a:spcPts val="0"/>
              </a:spcAft>
              <a:buNone/>
            </a:pPr>
            <a:r>
              <a:t/>
            </a:r>
            <a:endParaRPr b="1" sz="1200" u="sng">
              <a:solidFill>
                <a:srgbClr val="9FC490"/>
              </a:solidFill>
              <a:latin typeface="Montserrat"/>
              <a:ea typeface="Montserrat"/>
              <a:cs typeface="Montserrat"/>
              <a:sym typeface="Montserrat"/>
            </a:endParaRPr>
          </a:p>
        </p:txBody>
      </p:sp>
      <p:sp>
        <p:nvSpPr>
          <p:cNvPr id="672" name="Google Shape;672;p33"/>
          <p:cNvSpPr/>
          <p:nvPr/>
        </p:nvSpPr>
        <p:spPr>
          <a:xfrm>
            <a:off x="3235125" y="2239700"/>
            <a:ext cx="1268156" cy="630275"/>
          </a:xfrm>
          <a:custGeom>
            <a:rect b="b" l="l" r="r" t="t"/>
            <a:pathLst>
              <a:path extrusionOk="0" h="38822" w="50777">
                <a:moveTo>
                  <a:pt x="0" y="38822"/>
                </a:moveTo>
                <a:cubicBezTo>
                  <a:pt x="13135" y="30190"/>
                  <a:pt x="26442" y="21788"/>
                  <a:pt x="39117" y="12494"/>
                </a:cubicBezTo>
                <a:cubicBezTo>
                  <a:pt x="43550" y="9244"/>
                  <a:pt x="50777" y="6331"/>
                  <a:pt x="50777" y="834"/>
                </a:cubicBezTo>
                <a:cubicBezTo>
                  <a:pt x="50777" y="-1867"/>
                  <a:pt x="45816" y="2988"/>
                  <a:pt x="43254" y="3843"/>
                </a:cubicBezTo>
                <a:cubicBezTo>
                  <a:pt x="41071" y="4572"/>
                  <a:pt x="35609" y="5601"/>
                  <a:pt x="37236" y="7228"/>
                </a:cubicBezTo>
                <a:cubicBezTo>
                  <a:pt x="38746" y="8738"/>
                  <a:pt x="41631" y="6855"/>
                  <a:pt x="43630" y="7604"/>
                </a:cubicBezTo>
                <a:cubicBezTo>
                  <a:pt x="45133" y="8168"/>
                  <a:pt x="45955" y="11330"/>
                  <a:pt x="47391" y="10613"/>
                </a:cubicBezTo>
                <a:cubicBezTo>
                  <a:pt x="50195" y="9213"/>
                  <a:pt x="49033" y="4560"/>
                  <a:pt x="50024" y="1586"/>
                </a:cubicBezTo>
              </a:path>
            </a:pathLst>
          </a:custGeom>
          <a:noFill/>
          <a:ln cap="flat" cmpd="sng" w="38100">
            <a:solidFill>
              <a:srgbClr val="465362"/>
            </a:solidFill>
            <a:prstDash val="solid"/>
            <a:round/>
            <a:headEnd len="med" w="med" type="none"/>
            <a:tailEnd len="med" w="med" type="none"/>
          </a:ln>
        </p:spPr>
      </p:sp>
      <p:sp>
        <p:nvSpPr>
          <p:cNvPr id="673" name="Google Shape;673;p33"/>
          <p:cNvSpPr/>
          <p:nvPr/>
        </p:nvSpPr>
        <p:spPr>
          <a:xfrm>
            <a:off x="4503300" y="768263"/>
            <a:ext cx="4376876" cy="2247089"/>
          </a:xfrm>
          <a:custGeom>
            <a:rect b="b" l="l" r="r" t="t"/>
            <a:pathLst>
              <a:path extrusionOk="0" h="83349" w="171895">
                <a:moveTo>
                  <a:pt x="69365" y="8831"/>
                </a:moveTo>
                <a:cubicBezTo>
                  <a:pt x="50299" y="8831"/>
                  <a:pt x="28919" y="5792"/>
                  <a:pt x="12570" y="15601"/>
                </a:cubicBezTo>
                <a:cubicBezTo>
                  <a:pt x="9490" y="17449"/>
                  <a:pt x="5322" y="17992"/>
                  <a:pt x="3167" y="20867"/>
                </a:cubicBezTo>
                <a:cubicBezTo>
                  <a:pt x="-1735" y="27407"/>
                  <a:pt x="273" y="37205"/>
                  <a:pt x="1286" y="45315"/>
                </a:cubicBezTo>
                <a:cubicBezTo>
                  <a:pt x="2240" y="52954"/>
                  <a:pt x="2235" y="62064"/>
                  <a:pt x="7680" y="67506"/>
                </a:cubicBezTo>
                <a:cubicBezTo>
                  <a:pt x="23208" y="83026"/>
                  <a:pt x="49667" y="83303"/>
                  <a:pt x="71621" y="83303"/>
                </a:cubicBezTo>
                <a:cubicBezTo>
                  <a:pt x="97119" y="83303"/>
                  <a:pt x="124934" y="84028"/>
                  <a:pt x="147222" y="71643"/>
                </a:cubicBezTo>
                <a:cubicBezTo>
                  <a:pt x="160736" y="64134"/>
                  <a:pt x="168732" y="47078"/>
                  <a:pt x="170918" y="31774"/>
                </a:cubicBezTo>
                <a:cubicBezTo>
                  <a:pt x="171951" y="24537"/>
                  <a:pt x="173050" y="15806"/>
                  <a:pt x="168661" y="9959"/>
                </a:cubicBezTo>
                <a:cubicBezTo>
                  <a:pt x="166707" y="7356"/>
                  <a:pt x="162469" y="7861"/>
                  <a:pt x="159258" y="7326"/>
                </a:cubicBezTo>
                <a:cubicBezTo>
                  <a:pt x="151877" y="6096"/>
                  <a:pt x="144418" y="5341"/>
                  <a:pt x="137067" y="3941"/>
                </a:cubicBezTo>
                <a:cubicBezTo>
                  <a:pt x="119202" y="539"/>
                  <a:pt x="100172" y="-1977"/>
                  <a:pt x="82529" y="2436"/>
                </a:cubicBezTo>
                <a:cubicBezTo>
                  <a:pt x="75618" y="4165"/>
                  <a:pt x="70095" y="9406"/>
                  <a:pt x="63723" y="12592"/>
                </a:cubicBezTo>
              </a:path>
            </a:pathLst>
          </a:custGeom>
          <a:noFill/>
          <a:ln cap="flat" cmpd="sng" w="38100">
            <a:solidFill>
              <a:srgbClr val="9FC490"/>
            </a:solidFill>
            <a:prstDash val="solid"/>
            <a:round/>
            <a:headEnd len="med" w="med" type="none"/>
            <a:tailEnd len="med" w="med" type="none"/>
          </a:ln>
        </p:spPr>
      </p:sp>
      <p:sp>
        <p:nvSpPr>
          <p:cNvPr id="674" name="Google Shape;674;p33"/>
          <p:cNvSpPr/>
          <p:nvPr/>
        </p:nvSpPr>
        <p:spPr>
          <a:xfrm rot="-1716463">
            <a:off x="6538785" y="2979666"/>
            <a:ext cx="200271" cy="332105"/>
          </a:xfrm>
          <a:custGeom>
            <a:rect b="b" l="l" r="r" t="t"/>
            <a:pathLst>
              <a:path extrusionOk="0" h="19194" w="8011">
                <a:moveTo>
                  <a:pt x="3761" y="19194"/>
                </a:moveTo>
                <a:cubicBezTo>
                  <a:pt x="3761" y="14804"/>
                  <a:pt x="3385" y="10420"/>
                  <a:pt x="3385" y="6030"/>
                </a:cubicBezTo>
                <a:cubicBezTo>
                  <a:pt x="3385" y="4149"/>
                  <a:pt x="4713" y="1720"/>
                  <a:pt x="3385" y="388"/>
                </a:cubicBezTo>
                <a:cubicBezTo>
                  <a:pt x="1836" y="-1165"/>
                  <a:pt x="0" y="3837"/>
                  <a:pt x="0" y="6030"/>
                </a:cubicBezTo>
                <a:cubicBezTo>
                  <a:pt x="0" y="7165"/>
                  <a:pt x="2250" y="5654"/>
                  <a:pt x="3385" y="5654"/>
                </a:cubicBezTo>
                <a:cubicBezTo>
                  <a:pt x="4889" y="5654"/>
                  <a:pt x="7422" y="7081"/>
                  <a:pt x="7898" y="5654"/>
                </a:cubicBezTo>
                <a:cubicBezTo>
                  <a:pt x="8350" y="4298"/>
                  <a:pt x="6276" y="3279"/>
                  <a:pt x="5265" y="2269"/>
                </a:cubicBezTo>
              </a:path>
            </a:pathLst>
          </a:custGeom>
          <a:noFill/>
          <a:ln cap="flat" cmpd="sng" w="38100">
            <a:solidFill>
              <a:srgbClr val="465362"/>
            </a:solidFill>
            <a:prstDash val="solid"/>
            <a:round/>
            <a:headEnd len="med" w="med" type="none"/>
            <a:tailEnd len="med" w="med" type="none"/>
          </a:ln>
        </p:spPr>
      </p:sp>
      <p:pic>
        <p:nvPicPr>
          <p:cNvPr id="675" name="Google Shape;675;p33"/>
          <p:cNvPicPr preferRelativeResize="0"/>
          <p:nvPr/>
        </p:nvPicPr>
        <p:blipFill>
          <a:blip r:embed="rId5">
            <a:alphaModFix/>
          </a:blip>
          <a:stretch>
            <a:fillRect/>
          </a:stretch>
        </p:blipFill>
        <p:spPr>
          <a:xfrm>
            <a:off x="6855513" y="1387148"/>
            <a:ext cx="299496" cy="299490"/>
          </a:xfrm>
          <a:prstGeom prst="rect">
            <a:avLst/>
          </a:prstGeom>
          <a:noFill/>
          <a:ln>
            <a:noFill/>
          </a:ln>
        </p:spPr>
      </p:pic>
      <p:pic>
        <p:nvPicPr>
          <p:cNvPr id="676" name="Google Shape;676;p33"/>
          <p:cNvPicPr preferRelativeResize="0"/>
          <p:nvPr/>
        </p:nvPicPr>
        <p:blipFill>
          <a:blip r:embed="rId6">
            <a:alphaModFix/>
          </a:blip>
          <a:stretch>
            <a:fillRect/>
          </a:stretch>
        </p:blipFill>
        <p:spPr>
          <a:xfrm>
            <a:off x="7777603" y="1387150"/>
            <a:ext cx="299493" cy="299492"/>
          </a:xfrm>
          <a:prstGeom prst="rect">
            <a:avLst/>
          </a:prstGeom>
          <a:noFill/>
          <a:ln>
            <a:noFill/>
          </a:ln>
        </p:spPr>
      </p:pic>
      <p:pic>
        <p:nvPicPr>
          <p:cNvPr id="677" name="Google Shape;677;p33"/>
          <p:cNvPicPr preferRelativeResize="0"/>
          <p:nvPr/>
        </p:nvPicPr>
        <p:blipFill>
          <a:blip r:embed="rId7">
            <a:alphaModFix/>
          </a:blip>
          <a:stretch>
            <a:fillRect/>
          </a:stretch>
        </p:blipFill>
        <p:spPr>
          <a:xfrm>
            <a:off x="5414162" y="1841788"/>
            <a:ext cx="338316" cy="338324"/>
          </a:xfrm>
          <a:prstGeom prst="rect">
            <a:avLst/>
          </a:prstGeom>
          <a:noFill/>
          <a:ln>
            <a:noFill/>
          </a:ln>
        </p:spPr>
      </p:pic>
      <p:pic>
        <p:nvPicPr>
          <p:cNvPr id="678" name="Google Shape;678;p33"/>
          <p:cNvPicPr preferRelativeResize="0"/>
          <p:nvPr/>
        </p:nvPicPr>
        <p:blipFill>
          <a:blip r:embed="rId8">
            <a:alphaModFix/>
          </a:blip>
          <a:stretch>
            <a:fillRect/>
          </a:stretch>
        </p:blipFill>
        <p:spPr>
          <a:xfrm>
            <a:off x="7236789" y="1383813"/>
            <a:ext cx="459036" cy="306167"/>
          </a:xfrm>
          <a:prstGeom prst="rect">
            <a:avLst/>
          </a:prstGeom>
          <a:noFill/>
          <a:ln>
            <a:noFill/>
          </a:ln>
        </p:spPr>
      </p:pic>
      <p:pic>
        <p:nvPicPr>
          <p:cNvPr id="679" name="Google Shape;679;p33"/>
          <p:cNvPicPr preferRelativeResize="0"/>
          <p:nvPr/>
        </p:nvPicPr>
        <p:blipFill>
          <a:blip r:embed="rId9">
            <a:alphaModFix/>
          </a:blip>
          <a:stretch>
            <a:fillRect/>
          </a:stretch>
        </p:blipFill>
        <p:spPr>
          <a:xfrm>
            <a:off x="6519650" y="3703462"/>
            <a:ext cx="559775" cy="520388"/>
          </a:xfrm>
          <a:prstGeom prst="rect">
            <a:avLst/>
          </a:prstGeom>
          <a:noFill/>
          <a:ln>
            <a:noFill/>
          </a:ln>
        </p:spPr>
      </p:pic>
      <p:pic>
        <p:nvPicPr>
          <p:cNvPr id="680" name="Google Shape;680;p33"/>
          <p:cNvPicPr preferRelativeResize="0"/>
          <p:nvPr/>
        </p:nvPicPr>
        <p:blipFill>
          <a:blip r:embed="rId10">
            <a:alphaModFix/>
          </a:blip>
          <a:stretch>
            <a:fillRect/>
          </a:stretch>
        </p:blipFill>
        <p:spPr>
          <a:xfrm>
            <a:off x="7079421" y="3807848"/>
            <a:ext cx="411450" cy="368253"/>
          </a:xfrm>
          <a:prstGeom prst="rect">
            <a:avLst/>
          </a:prstGeom>
          <a:noFill/>
          <a:ln>
            <a:noFill/>
          </a:ln>
        </p:spPr>
      </p:pic>
      <p:pic>
        <p:nvPicPr>
          <p:cNvPr id="681" name="Google Shape;681;p33"/>
          <p:cNvPicPr preferRelativeResize="0"/>
          <p:nvPr/>
        </p:nvPicPr>
        <p:blipFill>
          <a:blip r:embed="rId11">
            <a:alphaModFix/>
          </a:blip>
          <a:stretch>
            <a:fillRect/>
          </a:stretch>
        </p:blipFill>
        <p:spPr>
          <a:xfrm>
            <a:off x="5819888" y="1750750"/>
            <a:ext cx="520400" cy="520400"/>
          </a:xfrm>
          <a:prstGeom prst="rect">
            <a:avLst/>
          </a:prstGeom>
          <a:noFill/>
          <a:ln>
            <a:noFill/>
          </a:ln>
        </p:spPr>
      </p:pic>
      <p:pic>
        <p:nvPicPr>
          <p:cNvPr id="682" name="Google Shape;682;p33"/>
          <p:cNvPicPr preferRelativeResize="0"/>
          <p:nvPr/>
        </p:nvPicPr>
        <p:blipFill>
          <a:blip r:embed="rId12">
            <a:alphaModFix/>
          </a:blip>
          <a:stretch>
            <a:fillRect/>
          </a:stretch>
        </p:blipFill>
        <p:spPr>
          <a:xfrm>
            <a:off x="2238819" y="3494018"/>
            <a:ext cx="815181" cy="338300"/>
          </a:xfrm>
          <a:prstGeom prst="rect">
            <a:avLst/>
          </a:prstGeom>
          <a:noFill/>
          <a:ln>
            <a:noFill/>
          </a:ln>
        </p:spPr>
      </p:pic>
      <p:pic>
        <p:nvPicPr>
          <p:cNvPr id="683" name="Google Shape;683;p33">
            <a:hlinkClick r:id="rId13"/>
          </p:cNvPr>
          <p:cNvPicPr preferRelativeResize="0"/>
          <p:nvPr/>
        </p:nvPicPr>
        <p:blipFill>
          <a:blip r:embed="rId14">
            <a:alphaModFix/>
          </a:blip>
          <a:stretch>
            <a:fillRect/>
          </a:stretch>
        </p:blipFill>
        <p:spPr>
          <a:xfrm>
            <a:off x="3005378" y="3405141"/>
            <a:ext cx="593472" cy="572700"/>
          </a:xfrm>
          <a:prstGeom prst="rect">
            <a:avLst/>
          </a:prstGeom>
          <a:noFill/>
          <a:ln>
            <a:noFill/>
          </a:ln>
        </p:spPr>
      </p:pic>
      <p:pic>
        <p:nvPicPr>
          <p:cNvPr id="684" name="Google Shape;684;p33"/>
          <p:cNvPicPr preferRelativeResize="0"/>
          <p:nvPr/>
        </p:nvPicPr>
        <p:blipFill>
          <a:blip r:embed="rId15">
            <a:alphaModFix/>
          </a:blip>
          <a:stretch>
            <a:fillRect/>
          </a:stretch>
        </p:blipFill>
        <p:spPr>
          <a:xfrm>
            <a:off x="4704803" y="1689966"/>
            <a:ext cx="641950" cy="641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88" name="Shape 688"/>
        <p:cNvGrpSpPr/>
        <p:nvPr/>
      </p:nvGrpSpPr>
      <p:grpSpPr>
        <a:xfrm>
          <a:off x="0" y="0"/>
          <a:ext cx="0" cy="0"/>
          <a:chOff x="0" y="0"/>
          <a:chExt cx="0" cy="0"/>
        </a:xfrm>
      </p:grpSpPr>
      <p:sp>
        <p:nvSpPr>
          <p:cNvPr id="689" name="Google Shape;689;p34"/>
          <p:cNvSpPr txBox="1"/>
          <p:nvPr/>
        </p:nvSpPr>
        <p:spPr>
          <a:xfrm>
            <a:off x="4015100" y="-271925"/>
            <a:ext cx="6125700" cy="4690500"/>
          </a:xfrm>
          <a:prstGeom prst="rect">
            <a:avLst/>
          </a:prstGeom>
          <a:noFill/>
          <a:ln>
            <a:noFill/>
          </a:ln>
        </p:spPr>
        <p:txBody>
          <a:bodyPr anchorCtr="0" anchor="t" bIns="91425" lIns="91425" spcFirstLastPara="1" rIns="91425" wrap="square" tIns="91425">
            <a:noAutofit/>
          </a:bodyPr>
          <a:lstStyle/>
          <a:p>
            <a:pPr indent="0" lvl="0" marL="457200" rtl="0" algn="r">
              <a:spcBef>
                <a:spcPts val="0"/>
              </a:spcBef>
              <a:spcAft>
                <a:spcPts val="0"/>
              </a:spcAft>
              <a:buNone/>
            </a:pPr>
            <a:r>
              <a:rPr lang="en" sz="20000">
                <a:solidFill>
                  <a:srgbClr val="F3F3F3"/>
                </a:solidFill>
                <a:latin typeface="Montserrat"/>
                <a:ea typeface="Montserrat"/>
                <a:cs typeface="Montserrat"/>
                <a:sym typeface="Montserrat"/>
              </a:rPr>
              <a:t>€</a:t>
            </a:r>
            <a:endParaRPr sz="20000">
              <a:solidFill>
                <a:srgbClr val="F3F3F3"/>
              </a:solidFill>
              <a:latin typeface="Montserrat"/>
              <a:ea typeface="Montserrat"/>
              <a:cs typeface="Montserrat"/>
              <a:sym typeface="Montserrat"/>
            </a:endParaRPr>
          </a:p>
          <a:p>
            <a:pPr indent="0" lvl="0" marL="457200" rtl="0" algn="r">
              <a:spcBef>
                <a:spcPts val="0"/>
              </a:spcBef>
              <a:spcAft>
                <a:spcPts val="0"/>
              </a:spcAft>
              <a:buNone/>
            </a:pPr>
            <a:r>
              <a:rPr lang="en" sz="20000">
                <a:solidFill>
                  <a:srgbClr val="F3F3F3"/>
                </a:solidFill>
                <a:latin typeface="Montserrat"/>
                <a:ea typeface="Montserrat"/>
                <a:cs typeface="Montserrat"/>
                <a:sym typeface="Montserrat"/>
              </a:rPr>
              <a:t>€€_ </a:t>
            </a:r>
            <a:endParaRPr sz="20000">
              <a:solidFill>
                <a:srgbClr val="F3F3F3"/>
              </a:solidFill>
              <a:latin typeface="Montserrat"/>
              <a:ea typeface="Montserrat"/>
              <a:cs typeface="Montserrat"/>
              <a:sym typeface="Montserrat"/>
            </a:endParaRPr>
          </a:p>
        </p:txBody>
      </p:sp>
      <p:sp>
        <p:nvSpPr>
          <p:cNvPr id="690" name="Google Shape;690;p34"/>
          <p:cNvSpPr txBox="1"/>
          <p:nvPr/>
        </p:nvSpPr>
        <p:spPr>
          <a:xfrm>
            <a:off x="914400" y="-2325"/>
            <a:ext cx="8229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GO2MARKET: Pricing</a:t>
            </a:r>
            <a:endParaRPr sz="2800">
              <a:solidFill>
                <a:srgbClr val="000000"/>
              </a:solidFill>
              <a:latin typeface="Montserrat"/>
              <a:ea typeface="Montserrat"/>
              <a:cs typeface="Montserrat"/>
              <a:sym typeface="Montserrat"/>
            </a:endParaRPr>
          </a:p>
        </p:txBody>
      </p:sp>
      <p:sp>
        <p:nvSpPr>
          <p:cNvPr id="691" name="Google Shape;691;p34"/>
          <p:cNvSpPr txBox="1"/>
          <p:nvPr/>
        </p:nvSpPr>
        <p:spPr>
          <a:xfrm>
            <a:off x="893575" y="4190900"/>
            <a:ext cx="8117700" cy="47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dk1"/>
                </a:solidFill>
                <a:latin typeface="Montserrat"/>
                <a:ea typeface="Montserrat"/>
                <a:cs typeface="Montserrat"/>
                <a:sym typeface="Montserrat"/>
              </a:rPr>
              <a:t>(*) – depending on amount of data being </a:t>
            </a:r>
            <a:r>
              <a:rPr b="1" lang="en" sz="1000">
                <a:solidFill>
                  <a:schemeClr val="dk1"/>
                </a:solidFill>
                <a:latin typeface="Montserrat"/>
                <a:ea typeface="Montserrat"/>
                <a:cs typeface="Montserrat"/>
                <a:sym typeface="Montserrat"/>
              </a:rPr>
              <a:t>transferred</a:t>
            </a:r>
            <a:endParaRPr b="1" sz="10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1000">
                <a:solidFill>
                  <a:schemeClr val="dk1"/>
                </a:solidFill>
                <a:latin typeface="Montserrat"/>
                <a:ea typeface="Montserrat"/>
                <a:cs typeface="Montserrat"/>
                <a:sym typeface="Montserrat"/>
              </a:rPr>
              <a:t>(**) – Revenue generated by users</a:t>
            </a:r>
            <a:endParaRPr b="1" sz="1000">
              <a:solidFill>
                <a:schemeClr val="dk1"/>
              </a:solidFill>
              <a:latin typeface="Montserrat"/>
              <a:ea typeface="Montserrat"/>
              <a:cs typeface="Montserrat"/>
              <a:sym typeface="Montserrat"/>
            </a:endParaRPr>
          </a:p>
        </p:txBody>
      </p:sp>
      <p:pic>
        <p:nvPicPr>
          <p:cNvPr id="692" name="Google Shape;692;p34"/>
          <p:cNvPicPr preferRelativeResize="0"/>
          <p:nvPr/>
        </p:nvPicPr>
        <p:blipFill rotWithShape="1">
          <a:blip r:embed="rId4">
            <a:alphaModFix/>
          </a:blip>
          <a:srcRect b="48970" l="37954" r="36992" t="31381"/>
          <a:stretch/>
        </p:blipFill>
        <p:spPr>
          <a:xfrm>
            <a:off x="237249" y="123025"/>
            <a:ext cx="411450" cy="322000"/>
          </a:xfrm>
          <a:prstGeom prst="rect">
            <a:avLst/>
          </a:prstGeom>
          <a:noFill/>
          <a:ln>
            <a:noFill/>
          </a:ln>
        </p:spPr>
      </p:pic>
      <p:sp>
        <p:nvSpPr>
          <p:cNvPr id="693" name="Google Shape;693;p34"/>
          <p:cNvSpPr txBox="1"/>
          <p:nvPr/>
        </p:nvSpPr>
        <p:spPr>
          <a:xfrm>
            <a:off x="4670637" y="1408575"/>
            <a:ext cx="1986000" cy="24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595959"/>
                </a:solidFill>
                <a:latin typeface="Montserrat"/>
                <a:ea typeface="Montserrat"/>
                <a:cs typeface="Montserrat"/>
                <a:sym typeface="Montserrat"/>
              </a:rPr>
              <a:t>Regular</a:t>
            </a:r>
            <a:endParaRPr b="1" sz="1000">
              <a:solidFill>
                <a:srgbClr val="595959"/>
              </a:solidFill>
              <a:latin typeface="Montserrat"/>
              <a:ea typeface="Montserrat"/>
              <a:cs typeface="Montserrat"/>
              <a:sym typeface="Montserrat"/>
            </a:endParaRPr>
          </a:p>
          <a:p>
            <a:pPr indent="0" lvl="0" marL="0" rtl="0" algn="l">
              <a:spcBef>
                <a:spcPts val="0"/>
              </a:spcBef>
              <a:spcAft>
                <a:spcPts val="0"/>
              </a:spcAft>
              <a:buNone/>
            </a:pPr>
            <a:r>
              <a:t/>
            </a:r>
            <a:endParaRPr b="1" sz="1000">
              <a:solidFill>
                <a:srgbClr val="595959"/>
              </a:solidFill>
              <a:latin typeface="Montserrat"/>
              <a:ea typeface="Montserrat"/>
              <a:cs typeface="Montserrat"/>
              <a:sym typeface="Montserrat"/>
            </a:endParaRPr>
          </a:p>
          <a:p>
            <a:pPr indent="0" lvl="0" marL="0" rtl="0" algn="l">
              <a:spcBef>
                <a:spcPts val="0"/>
              </a:spcBef>
              <a:spcAft>
                <a:spcPts val="0"/>
              </a:spcAft>
              <a:buNone/>
            </a:pPr>
            <a:r>
              <a:rPr lang="en" sz="1000">
                <a:solidFill>
                  <a:schemeClr val="dk2"/>
                </a:solidFill>
                <a:latin typeface="Montserrat"/>
                <a:ea typeface="Montserrat"/>
                <a:cs typeface="Montserrat"/>
                <a:sym typeface="Montserrat"/>
              </a:rPr>
              <a:t>f</a:t>
            </a:r>
            <a:r>
              <a:rPr lang="en" sz="1000">
                <a:solidFill>
                  <a:schemeClr val="dk2"/>
                </a:solidFill>
                <a:latin typeface="Montserrat"/>
                <a:ea typeface="Montserrat"/>
                <a:cs typeface="Montserrat"/>
                <a:sym typeface="Montserrat"/>
              </a:rPr>
              <a:t>rom €</a:t>
            </a:r>
            <a:r>
              <a:rPr lang="en" sz="1000">
                <a:solidFill>
                  <a:schemeClr val="dk2"/>
                </a:solidFill>
                <a:latin typeface="Montserrat"/>
                <a:ea typeface="Montserrat"/>
                <a:cs typeface="Montserrat"/>
                <a:sym typeface="Montserrat"/>
              </a:rPr>
              <a:t>0.45 to €1.0 </a:t>
            </a:r>
            <a:endParaRPr sz="10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000">
                <a:solidFill>
                  <a:schemeClr val="dk2"/>
                </a:solidFill>
                <a:latin typeface="Montserrat"/>
                <a:ea typeface="Montserrat"/>
                <a:cs typeface="Montserrat"/>
                <a:sym typeface="Montserrat"/>
              </a:rPr>
              <a:t>per transaction</a:t>
            </a:r>
            <a:endParaRPr sz="10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0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0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000">
                <a:solidFill>
                  <a:schemeClr val="dk2"/>
                </a:solidFill>
                <a:latin typeface="Montserrat"/>
                <a:ea typeface="Montserrat"/>
                <a:cs typeface="Montserrat"/>
                <a:sym typeface="Montserrat"/>
              </a:rPr>
              <a:t>after 55000 tr/month </a:t>
            </a:r>
            <a:endParaRPr sz="10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000">
                <a:solidFill>
                  <a:schemeClr val="dk2"/>
                </a:solidFill>
                <a:latin typeface="Montserrat"/>
                <a:ea typeface="Montserrat"/>
                <a:cs typeface="Montserrat"/>
                <a:sym typeface="Montserrat"/>
              </a:rPr>
              <a:t>price is €0.45 fixed</a:t>
            </a:r>
            <a:endParaRPr sz="10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0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0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000">
                <a:solidFill>
                  <a:schemeClr val="dk2"/>
                </a:solidFill>
                <a:latin typeface="Montserrat"/>
                <a:ea typeface="Montserrat"/>
                <a:cs typeface="Montserrat"/>
                <a:sym typeface="Montserrat"/>
              </a:rPr>
              <a:t>3 free data integrations</a:t>
            </a:r>
            <a:endParaRPr sz="10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0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0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000">
                <a:solidFill>
                  <a:schemeClr val="dk2"/>
                </a:solidFill>
                <a:latin typeface="Montserrat"/>
                <a:ea typeface="Montserrat"/>
                <a:cs typeface="Montserrat"/>
                <a:sym typeface="Montserrat"/>
              </a:rPr>
              <a:t>not more than 7.5% RGBU</a:t>
            </a:r>
            <a:endParaRPr sz="1000">
              <a:solidFill>
                <a:schemeClr val="dk2"/>
              </a:solidFill>
              <a:latin typeface="Montserrat"/>
              <a:ea typeface="Montserrat"/>
              <a:cs typeface="Montserrat"/>
              <a:sym typeface="Montserrat"/>
            </a:endParaRPr>
          </a:p>
        </p:txBody>
      </p:sp>
      <p:sp>
        <p:nvSpPr>
          <p:cNvPr id="694" name="Google Shape;694;p34"/>
          <p:cNvSpPr txBox="1"/>
          <p:nvPr/>
        </p:nvSpPr>
        <p:spPr>
          <a:xfrm>
            <a:off x="2564125" y="1408575"/>
            <a:ext cx="1986000" cy="24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595959"/>
                </a:solidFill>
                <a:latin typeface="Montserrat"/>
                <a:ea typeface="Montserrat"/>
                <a:cs typeface="Montserrat"/>
                <a:sym typeface="Montserrat"/>
              </a:rPr>
              <a:t>Basic</a:t>
            </a:r>
            <a:endParaRPr b="1" sz="1000">
              <a:solidFill>
                <a:srgbClr val="595959"/>
              </a:solidFill>
              <a:latin typeface="Montserrat"/>
              <a:ea typeface="Montserrat"/>
              <a:cs typeface="Montserrat"/>
              <a:sym typeface="Montserrat"/>
            </a:endParaRPr>
          </a:p>
          <a:p>
            <a:pPr indent="0" lvl="0" marL="0" rtl="0" algn="l">
              <a:spcBef>
                <a:spcPts val="0"/>
              </a:spcBef>
              <a:spcAft>
                <a:spcPts val="0"/>
              </a:spcAft>
              <a:buNone/>
            </a:pPr>
            <a:r>
              <a:t/>
            </a:r>
            <a:endParaRPr b="1" sz="1000">
              <a:solidFill>
                <a:srgbClr val="595959"/>
              </a:solidFill>
              <a:latin typeface="Montserrat"/>
              <a:ea typeface="Montserrat"/>
              <a:cs typeface="Montserrat"/>
              <a:sym typeface="Montserrat"/>
            </a:endParaRPr>
          </a:p>
          <a:p>
            <a:pPr indent="0" lvl="0" marL="0" rtl="0" algn="l">
              <a:spcBef>
                <a:spcPts val="0"/>
              </a:spcBef>
              <a:spcAft>
                <a:spcPts val="0"/>
              </a:spcAft>
              <a:buNone/>
            </a:pPr>
            <a:r>
              <a:rPr lang="en" sz="1000">
                <a:solidFill>
                  <a:srgbClr val="595959"/>
                </a:solidFill>
                <a:latin typeface="Montserrat"/>
                <a:ea typeface="Montserrat"/>
                <a:cs typeface="Montserrat"/>
                <a:sym typeface="Montserrat"/>
              </a:rPr>
              <a:t>f</a:t>
            </a:r>
            <a:r>
              <a:rPr lang="en" sz="1000">
                <a:solidFill>
                  <a:srgbClr val="595959"/>
                </a:solidFill>
                <a:latin typeface="Montserrat"/>
                <a:ea typeface="Montserrat"/>
                <a:cs typeface="Montserrat"/>
                <a:sym typeface="Montserrat"/>
              </a:rPr>
              <a:t>rom </a:t>
            </a:r>
            <a:r>
              <a:rPr lang="en" sz="1000">
                <a:solidFill>
                  <a:schemeClr val="dk2"/>
                </a:solidFill>
                <a:latin typeface="Montserrat"/>
                <a:ea typeface="Montserrat"/>
                <a:cs typeface="Montserrat"/>
                <a:sym typeface="Montserrat"/>
              </a:rPr>
              <a:t>€</a:t>
            </a:r>
            <a:r>
              <a:rPr lang="en" sz="1000">
                <a:solidFill>
                  <a:srgbClr val="595959"/>
                </a:solidFill>
                <a:latin typeface="Montserrat"/>
                <a:ea typeface="Montserrat"/>
                <a:cs typeface="Montserrat"/>
                <a:sym typeface="Montserrat"/>
              </a:rPr>
              <a:t>0.75 to </a:t>
            </a:r>
            <a:r>
              <a:rPr lang="en" sz="1000">
                <a:solidFill>
                  <a:schemeClr val="dk2"/>
                </a:solidFill>
                <a:latin typeface="Montserrat"/>
                <a:ea typeface="Montserrat"/>
                <a:cs typeface="Montserrat"/>
                <a:sym typeface="Montserrat"/>
              </a:rPr>
              <a:t>€</a:t>
            </a:r>
            <a:r>
              <a:rPr lang="en" sz="1000">
                <a:solidFill>
                  <a:srgbClr val="595959"/>
                </a:solidFill>
                <a:latin typeface="Montserrat"/>
                <a:ea typeface="Montserrat"/>
                <a:cs typeface="Montserrat"/>
                <a:sym typeface="Montserrat"/>
              </a:rPr>
              <a:t>1.5 </a:t>
            </a:r>
            <a:endParaRPr sz="1000">
              <a:solidFill>
                <a:srgbClr val="595959"/>
              </a:solidFill>
              <a:latin typeface="Montserrat"/>
              <a:ea typeface="Montserrat"/>
              <a:cs typeface="Montserrat"/>
              <a:sym typeface="Montserrat"/>
            </a:endParaRPr>
          </a:p>
          <a:p>
            <a:pPr indent="0" lvl="0" marL="0" rtl="0" algn="l">
              <a:spcBef>
                <a:spcPts val="0"/>
              </a:spcBef>
              <a:spcAft>
                <a:spcPts val="0"/>
              </a:spcAft>
              <a:buNone/>
            </a:pPr>
            <a:r>
              <a:rPr lang="en" sz="1000">
                <a:solidFill>
                  <a:srgbClr val="595959"/>
                </a:solidFill>
                <a:latin typeface="Montserrat"/>
                <a:ea typeface="Montserrat"/>
                <a:cs typeface="Montserrat"/>
                <a:sym typeface="Montserrat"/>
              </a:rPr>
              <a:t>per transaction</a:t>
            </a:r>
            <a:endParaRPr sz="1000">
              <a:solidFill>
                <a:srgbClr val="595959"/>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spcBef>
                <a:spcPts val="0"/>
              </a:spcBef>
              <a:spcAft>
                <a:spcPts val="0"/>
              </a:spcAft>
              <a:buNone/>
            </a:pPr>
            <a:r>
              <a:rPr lang="en" sz="1000">
                <a:solidFill>
                  <a:srgbClr val="595959"/>
                </a:solidFill>
                <a:latin typeface="Montserrat"/>
                <a:ea typeface="Montserrat"/>
                <a:cs typeface="Montserrat"/>
                <a:sym typeface="Montserrat"/>
              </a:rPr>
              <a:t>-</a:t>
            </a:r>
            <a:endParaRPr sz="1000">
              <a:solidFill>
                <a:srgbClr val="595959"/>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spcBef>
                <a:spcPts val="0"/>
              </a:spcBef>
              <a:spcAft>
                <a:spcPts val="0"/>
              </a:spcAft>
              <a:buNone/>
            </a:pPr>
            <a:r>
              <a:rPr lang="en" sz="1000">
                <a:solidFill>
                  <a:srgbClr val="595959"/>
                </a:solidFill>
                <a:latin typeface="Montserrat"/>
                <a:ea typeface="Montserrat"/>
                <a:cs typeface="Montserrat"/>
                <a:sym typeface="Montserrat"/>
              </a:rPr>
              <a:t>1 data integration = €1000</a:t>
            </a:r>
            <a:endParaRPr sz="1000">
              <a:solidFill>
                <a:srgbClr val="595959"/>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spcBef>
                <a:spcPts val="0"/>
              </a:spcBef>
              <a:spcAft>
                <a:spcPts val="0"/>
              </a:spcAft>
              <a:buNone/>
            </a:pPr>
            <a:r>
              <a:rPr lang="en" sz="1000">
                <a:solidFill>
                  <a:srgbClr val="595959"/>
                </a:solidFill>
                <a:latin typeface="Montserrat"/>
                <a:ea typeface="Montserrat"/>
                <a:cs typeface="Montserrat"/>
                <a:sym typeface="Montserrat"/>
              </a:rPr>
              <a:t>-</a:t>
            </a:r>
            <a:endParaRPr sz="1000">
              <a:solidFill>
                <a:srgbClr val="595959"/>
              </a:solidFill>
              <a:latin typeface="Montserrat"/>
              <a:ea typeface="Montserrat"/>
              <a:cs typeface="Montserrat"/>
              <a:sym typeface="Montserrat"/>
            </a:endParaRPr>
          </a:p>
        </p:txBody>
      </p:sp>
      <p:sp>
        <p:nvSpPr>
          <p:cNvPr id="695" name="Google Shape;695;p34"/>
          <p:cNvSpPr txBox="1"/>
          <p:nvPr/>
        </p:nvSpPr>
        <p:spPr>
          <a:xfrm>
            <a:off x="6777149" y="1408575"/>
            <a:ext cx="1986000" cy="24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000">
                <a:solidFill>
                  <a:srgbClr val="595959"/>
                </a:solidFill>
                <a:latin typeface="Montserrat"/>
                <a:ea typeface="Montserrat"/>
                <a:cs typeface="Montserrat"/>
                <a:sym typeface="Montserrat"/>
              </a:rPr>
              <a:t>Premium</a:t>
            </a:r>
            <a:endParaRPr b="1" sz="1000">
              <a:solidFill>
                <a:srgbClr val="595959"/>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1000">
              <a:solidFill>
                <a:srgbClr val="595959"/>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000">
                <a:solidFill>
                  <a:schemeClr val="dk2"/>
                </a:solidFill>
                <a:latin typeface="Montserrat"/>
                <a:ea typeface="Montserrat"/>
                <a:cs typeface="Montserrat"/>
                <a:sym typeface="Montserrat"/>
              </a:rPr>
              <a:t>f</a:t>
            </a:r>
            <a:r>
              <a:rPr lang="en" sz="1000">
                <a:solidFill>
                  <a:schemeClr val="dk2"/>
                </a:solidFill>
                <a:latin typeface="Montserrat"/>
                <a:ea typeface="Montserrat"/>
                <a:cs typeface="Montserrat"/>
                <a:sym typeface="Montserrat"/>
              </a:rPr>
              <a:t>rom €</a:t>
            </a:r>
            <a:r>
              <a:rPr lang="en" sz="1000">
                <a:solidFill>
                  <a:schemeClr val="dk2"/>
                </a:solidFill>
                <a:latin typeface="Montserrat"/>
                <a:ea typeface="Montserrat"/>
                <a:cs typeface="Montserrat"/>
                <a:sym typeface="Montserrat"/>
              </a:rPr>
              <a:t>0.35 to €0.8 </a:t>
            </a:r>
            <a:endParaRPr sz="1000">
              <a:solidFill>
                <a:schemeClr val="dk2"/>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000">
                <a:solidFill>
                  <a:schemeClr val="dk2"/>
                </a:solidFill>
                <a:latin typeface="Montserrat"/>
                <a:ea typeface="Montserrat"/>
                <a:cs typeface="Montserrat"/>
                <a:sym typeface="Montserrat"/>
              </a:rPr>
              <a:t>per transaction</a:t>
            </a:r>
            <a:endParaRPr sz="1000">
              <a:solidFill>
                <a:schemeClr val="dk2"/>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000">
              <a:solidFill>
                <a:schemeClr val="dk2"/>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000">
              <a:solidFill>
                <a:schemeClr val="dk2"/>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000">
                <a:solidFill>
                  <a:schemeClr val="dk2"/>
                </a:solidFill>
                <a:latin typeface="Montserrat"/>
                <a:ea typeface="Montserrat"/>
                <a:cs typeface="Montserrat"/>
                <a:sym typeface="Montserrat"/>
              </a:rPr>
              <a:t>after 35000 tr/month </a:t>
            </a:r>
            <a:endParaRPr sz="1000">
              <a:solidFill>
                <a:schemeClr val="dk2"/>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000">
                <a:solidFill>
                  <a:schemeClr val="dk2"/>
                </a:solidFill>
                <a:latin typeface="Montserrat"/>
                <a:ea typeface="Montserrat"/>
                <a:cs typeface="Montserrat"/>
                <a:sym typeface="Montserrat"/>
              </a:rPr>
              <a:t>price is €0.35 fixed</a:t>
            </a:r>
            <a:endParaRPr sz="1000">
              <a:solidFill>
                <a:schemeClr val="dk2"/>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000">
              <a:solidFill>
                <a:schemeClr val="dk2"/>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000">
              <a:solidFill>
                <a:schemeClr val="dk2"/>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000">
                <a:solidFill>
                  <a:schemeClr val="dk2"/>
                </a:solidFill>
                <a:latin typeface="Montserrat"/>
                <a:ea typeface="Montserrat"/>
                <a:cs typeface="Montserrat"/>
                <a:sym typeface="Montserrat"/>
              </a:rPr>
              <a:t>10 free data integrations</a:t>
            </a:r>
            <a:endParaRPr sz="1000">
              <a:solidFill>
                <a:schemeClr val="dk2"/>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000">
              <a:solidFill>
                <a:schemeClr val="dk2"/>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000">
              <a:solidFill>
                <a:schemeClr val="dk2"/>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000">
                <a:solidFill>
                  <a:schemeClr val="dk2"/>
                </a:solidFill>
                <a:latin typeface="Montserrat"/>
                <a:ea typeface="Montserrat"/>
                <a:cs typeface="Montserrat"/>
                <a:sym typeface="Montserrat"/>
              </a:rPr>
              <a:t>not more than 5.0% RGBU</a:t>
            </a:r>
            <a:endParaRPr sz="1000">
              <a:solidFill>
                <a:schemeClr val="dk2"/>
              </a:solidFill>
              <a:latin typeface="Montserrat"/>
              <a:ea typeface="Montserrat"/>
              <a:cs typeface="Montserrat"/>
              <a:sym typeface="Montserrat"/>
            </a:endParaRPr>
          </a:p>
        </p:txBody>
      </p:sp>
      <p:sp>
        <p:nvSpPr>
          <p:cNvPr id="696" name="Google Shape;696;p34"/>
          <p:cNvSpPr/>
          <p:nvPr/>
        </p:nvSpPr>
        <p:spPr>
          <a:xfrm>
            <a:off x="2564125" y="1408575"/>
            <a:ext cx="26400" cy="2473200"/>
          </a:xfrm>
          <a:prstGeom prst="rect">
            <a:avLst/>
          </a:prstGeom>
          <a:solidFill>
            <a:srgbClr val="4653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4"/>
          <p:cNvSpPr/>
          <p:nvPr/>
        </p:nvSpPr>
        <p:spPr>
          <a:xfrm>
            <a:off x="6777127" y="1408575"/>
            <a:ext cx="26400" cy="2473200"/>
          </a:xfrm>
          <a:prstGeom prst="rect">
            <a:avLst/>
          </a:prstGeom>
          <a:solidFill>
            <a:srgbClr val="9FC4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4"/>
          <p:cNvSpPr/>
          <p:nvPr/>
        </p:nvSpPr>
        <p:spPr>
          <a:xfrm>
            <a:off x="4648988" y="1408575"/>
            <a:ext cx="26400" cy="2473200"/>
          </a:xfrm>
          <a:prstGeom prst="rect">
            <a:avLst/>
          </a:prstGeom>
          <a:solidFill>
            <a:srgbClr val="C0D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4"/>
          <p:cNvSpPr txBox="1"/>
          <p:nvPr/>
        </p:nvSpPr>
        <p:spPr>
          <a:xfrm>
            <a:off x="8732700" y="1689000"/>
            <a:ext cx="411300" cy="417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chemeClr val="dk1"/>
                </a:solidFill>
                <a:latin typeface="Montserrat"/>
                <a:ea typeface="Montserrat"/>
                <a:cs typeface="Montserrat"/>
                <a:sym typeface="Montserrat"/>
              </a:rPr>
              <a:t>*</a:t>
            </a:r>
            <a:endParaRPr sz="1800">
              <a:latin typeface="Montserrat"/>
              <a:ea typeface="Montserrat"/>
              <a:cs typeface="Montserrat"/>
              <a:sym typeface="Montserrat"/>
            </a:endParaRPr>
          </a:p>
        </p:txBody>
      </p:sp>
      <p:sp>
        <p:nvSpPr>
          <p:cNvPr id="700" name="Google Shape;700;p34"/>
          <p:cNvSpPr txBox="1"/>
          <p:nvPr/>
        </p:nvSpPr>
        <p:spPr>
          <a:xfrm>
            <a:off x="8732700" y="3364700"/>
            <a:ext cx="411300" cy="417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chemeClr val="dk1"/>
                </a:solidFill>
                <a:latin typeface="Montserrat"/>
                <a:ea typeface="Montserrat"/>
                <a:cs typeface="Montserrat"/>
                <a:sym typeface="Montserrat"/>
              </a:rPr>
              <a:t>**</a:t>
            </a:r>
            <a:endParaRPr sz="1800">
              <a:latin typeface="Montserrat"/>
              <a:ea typeface="Montserrat"/>
              <a:cs typeface="Montserrat"/>
              <a:sym typeface="Montserrat"/>
            </a:endParaRPr>
          </a:p>
        </p:txBody>
      </p:sp>
      <p:sp>
        <p:nvSpPr>
          <p:cNvPr id="701" name="Google Shape;701;p34"/>
          <p:cNvSpPr txBox="1"/>
          <p:nvPr/>
        </p:nvSpPr>
        <p:spPr>
          <a:xfrm>
            <a:off x="648700" y="2186025"/>
            <a:ext cx="1276800" cy="9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2"/>
                </a:solidFill>
                <a:latin typeface="Montserrat"/>
                <a:ea typeface="Montserrat"/>
                <a:cs typeface="Montserrat"/>
                <a:sym typeface="Montserrat"/>
              </a:rPr>
              <a:t>FREE TIER</a:t>
            </a:r>
            <a:endParaRPr b="1" sz="1000">
              <a:solidFill>
                <a:schemeClr val="dk2"/>
              </a:solidFill>
              <a:latin typeface="Montserrat"/>
              <a:ea typeface="Montserrat"/>
              <a:cs typeface="Montserrat"/>
              <a:sym typeface="Montserrat"/>
            </a:endParaRPr>
          </a:p>
          <a:p>
            <a:pPr indent="0" lvl="0" marL="0" rtl="0" algn="ctr">
              <a:spcBef>
                <a:spcPts val="0"/>
              </a:spcBef>
              <a:spcAft>
                <a:spcPts val="0"/>
              </a:spcAft>
              <a:buNone/>
            </a:pPr>
            <a:r>
              <a:rPr b="1" lang="en" sz="1000">
                <a:solidFill>
                  <a:schemeClr val="dk2"/>
                </a:solidFill>
                <a:latin typeface="Montserrat"/>
                <a:ea typeface="Montserrat"/>
                <a:cs typeface="Montserrat"/>
                <a:sym typeface="Montserrat"/>
              </a:rPr>
              <a:t>1000 transactions from integrated data sources</a:t>
            </a:r>
            <a:endParaRPr b="1" sz="1000">
              <a:solidFill>
                <a:schemeClr val="dk2"/>
              </a:solidFill>
              <a:latin typeface="Montserrat"/>
              <a:ea typeface="Montserrat"/>
              <a:cs typeface="Montserrat"/>
              <a:sym typeface="Montserrat"/>
            </a:endParaRPr>
          </a:p>
        </p:txBody>
      </p:sp>
      <p:sp>
        <p:nvSpPr>
          <p:cNvPr id="702" name="Google Shape;702;p34"/>
          <p:cNvSpPr/>
          <p:nvPr/>
        </p:nvSpPr>
        <p:spPr>
          <a:xfrm>
            <a:off x="2010150" y="2417463"/>
            <a:ext cx="249300" cy="470100"/>
          </a:xfrm>
          <a:prstGeom prst="chevron">
            <a:avLst>
              <a:gd fmla="val 50000" name="adj"/>
            </a:avLst>
          </a:prstGeom>
          <a:solidFill>
            <a:srgbClr val="4653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4"/>
          <p:cNvSpPr txBox="1"/>
          <p:nvPr/>
        </p:nvSpPr>
        <p:spPr>
          <a:xfrm>
            <a:off x="956300" y="831125"/>
            <a:ext cx="6979800" cy="47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u="sng">
                <a:solidFill>
                  <a:schemeClr val="dk1"/>
                </a:solidFill>
                <a:latin typeface="Montserrat"/>
                <a:ea typeface="Montserrat"/>
                <a:cs typeface="Montserrat"/>
                <a:sym typeface="Montserrat"/>
              </a:rPr>
              <a:t>Selected approach: transactional dynamic pricing with success fee base</a:t>
            </a:r>
            <a:endParaRPr b="1" u="sng">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07" name="Shape 707"/>
        <p:cNvGrpSpPr/>
        <p:nvPr/>
      </p:nvGrpSpPr>
      <p:grpSpPr>
        <a:xfrm>
          <a:off x="0" y="0"/>
          <a:ext cx="0" cy="0"/>
          <a:chOff x="0" y="0"/>
          <a:chExt cx="0" cy="0"/>
        </a:xfrm>
      </p:grpSpPr>
      <p:sp>
        <p:nvSpPr>
          <p:cNvPr id="708" name="Google Shape;708;p35"/>
          <p:cNvSpPr txBox="1"/>
          <p:nvPr/>
        </p:nvSpPr>
        <p:spPr>
          <a:xfrm>
            <a:off x="914400" y="-2325"/>
            <a:ext cx="8229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Montserrat"/>
                <a:ea typeface="Montserrat"/>
                <a:cs typeface="Montserrat"/>
                <a:sym typeface="Montserrat"/>
              </a:rPr>
              <a:t>Where will UDAPTOR be in 2 years?</a:t>
            </a:r>
            <a:endParaRPr sz="2800">
              <a:solidFill>
                <a:srgbClr val="000000"/>
              </a:solidFill>
              <a:latin typeface="Montserrat"/>
              <a:ea typeface="Montserrat"/>
              <a:cs typeface="Montserrat"/>
              <a:sym typeface="Montserrat"/>
            </a:endParaRPr>
          </a:p>
        </p:txBody>
      </p:sp>
      <p:pic>
        <p:nvPicPr>
          <p:cNvPr id="709" name="Google Shape;709;p35"/>
          <p:cNvPicPr preferRelativeResize="0"/>
          <p:nvPr/>
        </p:nvPicPr>
        <p:blipFill rotWithShape="1">
          <a:blip r:embed="rId4">
            <a:alphaModFix/>
          </a:blip>
          <a:srcRect b="48970" l="37954" r="36992" t="31381"/>
          <a:stretch/>
        </p:blipFill>
        <p:spPr>
          <a:xfrm>
            <a:off x="237249" y="123025"/>
            <a:ext cx="411450" cy="322000"/>
          </a:xfrm>
          <a:prstGeom prst="rect">
            <a:avLst/>
          </a:prstGeom>
          <a:noFill/>
          <a:ln>
            <a:noFill/>
          </a:ln>
        </p:spPr>
      </p:pic>
      <p:graphicFrame>
        <p:nvGraphicFramePr>
          <p:cNvPr id="710" name="Google Shape;710;p35"/>
          <p:cNvGraphicFramePr/>
          <p:nvPr/>
        </p:nvGraphicFramePr>
        <p:xfrm>
          <a:off x="2813750" y="1817375"/>
          <a:ext cx="3000000" cy="3000000"/>
        </p:xfrm>
        <a:graphic>
          <a:graphicData uri="http://schemas.openxmlformats.org/drawingml/2006/table">
            <a:tbl>
              <a:tblPr>
                <a:noFill/>
                <a:tableStyleId>{49D7B286-B90C-468E-B9FA-7A7740696648}</a:tableStyleId>
              </a:tblPr>
              <a:tblGrid>
                <a:gridCol w="1830925"/>
                <a:gridCol w="903675"/>
                <a:gridCol w="791925"/>
              </a:tblGrid>
              <a:tr h="251450">
                <a:tc>
                  <a:txBody>
                    <a:bodyPr>
                      <a:noAutofit/>
                    </a:bodyPr>
                    <a:lstStyle/>
                    <a:p>
                      <a:pPr indent="0" lvl="0" marL="0" rtl="0" algn="l">
                        <a:spcBef>
                          <a:spcPts val="0"/>
                        </a:spcBef>
                        <a:spcAft>
                          <a:spcPts val="0"/>
                        </a:spcAft>
                        <a:buNone/>
                      </a:pPr>
                      <a:r>
                        <a:t/>
                      </a:r>
                      <a:endParaRPr>
                        <a:latin typeface="Montserrat"/>
                        <a:ea typeface="Montserrat"/>
                        <a:cs typeface="Montserrat"/>
                        <a:sym typeface="Montserra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Spotify (L)</a:t>
                      </a:r>
                      <a:endParaRPr sz="1000">
                        <a:latin typeface="Montserrat"/>
                        <a:ea typeface="Montserrat"/>
                        <a:cs typeface="Montserrat"/>
                        <a:sym typeface="Montserra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Start up (S)</a:t>
                      </a:r>
                      <a:endParaRPr sz="1000">
                        <a:latin typeface="Montserrat"/>
                        <a:ea typeface="Montserrat"/>
                        <a:cs typeface="Montserrat"/>
                        <a:sym typeface="Montserra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77500">
                <a:tc>
                  <a:txBody>
                    <a:bodyPr>
                      <a:noAutofit/>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Served users per month</a:t>
                      </a:r>
                      <a:endParaRPr sz="1000">
                        <a:latin typeface="Montserrat"/>
                        <a:ea typeface="Montserrat"/>
                        <a:cs typeface="Montserrat"/>
                        <a:sym typeface="Montserra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55775</a:t>
                      </a:r>
                      <a:endParaRPr sz="1000">
                        <a:latin typeface="Montserrat"/>
                        <a:ea typeface="Montserrat"/>
                        <a:cs typeface="Montserrat"/>
                        <a:sym typeface="Montserra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2500</a:t>
                      </a:r>
                      <a:endParaRPr sz="1000">
                        <a:latin typeface="Montserrat"/>
                        <a:ea typeface="Montserrat"/>
                        <a:cs typeface="Montserrat"/>
                        <a:sym typeface="Montserra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77500">
                <a:tc>
                  <a:txBody>
                    <a:bodyPr>
                      <a:noAutofit/>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Served users per year</a:t>
                      </a:r>
                      <a:endParaRPr sz="1000">
                        <a:latin typeface="Montserrat"/>
                        <a:ea typeface="Montserrat"/>
                        <a:cs typeface="Montserrat"/>
                        <a:sym typeface="Montserra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669,296</a:t>
                      </a:r>
                      <a:endParaRPr sz="1000">
                        <a:latin typeface="Montserrat"/>
                        <a:ea typeface="Montserrat"/>
                        <a:cs typeface="Montserrat"/>
                        <a:sym typeface="Montserra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30000</a:t>
                      </a:r>
                      <a:endParaRPr sz="1000">
                        <a:latin typeface="Montserrat"/>
                        <a:ea typeface="Montserrat"/>
                        <a:cs typeface="Montserrat"/>
                        <a:sym typeface="Montserra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77500">
                <a:tc>
                  <a:txBody>
                    <a:bodyPr>
                      <a:noAutofit/>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Users generated revenue</a:t>
                      </a:r>
                      <a:endParaRPr sz="1000">
                        <a:latin typeface="Montserrat"/>
                        <a:ea typeface="Montserrat"/>
                        <a:cs typeface="Montserrat"/>
                        <a:sym typeface="Montserra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€8,031,552</a:t>
                      </a:r>
                      <a:endParaRPr sz="1000">
                        <a:latin typeface="Montserrat"/>
                        <a:ea typeface="Montserrat"/>
                        <a:cs typeface="Montserrat"/>
                        <a:sym typeface="Montserra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€900,000</a:t>
                      </a:r>
                      <a:endParaRPr sz="1000">
                        <a:latin typeface="Montserrat"/>
                        <a:ea typeface="Montserrat"/>
                        <a:cs typeface="Montserrat"/>
                        <a:sym typeface="Montserra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11575">
                <a:tc>
                  <a:txBody>
                    <a:bodyPr>
                      <a:noAutofit/>
                    </a:bodyPr>
                    <a:lstStyle/>
                    <a:p>
                      <a:pPr indent="0" lvl="0" marL="0" rtl="0" algn="l">
                        <a:lnSpc>
                          <a:spcPct val="115000"/>
                        </a:lnSpc>
                        <a:spcBef>
                          <a:spcPts val="0"/>
                        </a:spcBef>
                        <a:spcAft>
                          <a:spcPts val="0"/>
                        </a:spcAft>
                        <a:buNone/>
                      </a:pPr>
                      <a:r>
                        <a:rPr lang="en" sz="1000">
                          <a:solidFill>
                            <a:srgbClr val="CCCCCC"/>
                          </a:solidFill>
                          <a:latin typeface="Montserrat"/>
                          <a:ea typeface="Montserrat"/>
                          <a:cs typeface="Montserrat"/>
                          <a:sym typeface="Montserrat"/>
                        </a:rPr>
                        <a:t>if Basic</a:t>
                      </a:r>
                      <a:endParaRPr sz="1000">
                        <a:solidFill>
                          <a:srgbClr val="CCCCCC"/>
                        </a:solidFill>
                        <a:latin typeface="Montserrat"/>
                        <a:ea typeface="Montserrat"/>
                        <a:cs typeface="Montserrat"/>
                        <a:sym typeface="Montserra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solidFill>
                            <a:srgbClr val="CCCCCC"/>
                          </a:solidFill>
                          <a:latin typeface="Montserrat"/>
                          <a:ea typeface="Montserrat"/>
                          <a:cs typeface="Montserrat"/>
                          <a:sym typeface="Montserrat"/>
                        </a:rPr>
                        <a:t>€826,410</a:t>
                      </a:r>
                      <a:endParaRPr sz="1000">
                        <a:solidFill>
                          <a:srgbClr val="CCCCCC"/>
                        </a:solidFill>
                        <a:latin typeface="Montserrat"/>
                        <a:ea typeface="Montserrat"/>
                        <a:cs typeface="Montserrat"/>
                        <a:sym typeface="Montserra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solidFill>
                            <a:srgbClr val="CCCCCC"/>
                          </a:solidFill>
                          <a:latin typeface="Montserrat"/>
                          <a:ea typeface="Montserrat"/>
                          <a:cs typeface="Montserrat"/>
                          <a:sym typeface="Montserrat"/>
                        </a:rPr>
                        <a:t>€37,042</a:t>
                      </a:r>
                      <a:endParaRPr sz="1000">
                        <a:solidFill>
                          <a:srgbClr val="CCCCCC"/>
                        </a:solidFill>
                        <a:latin typeface="Montserrat"/>
                        <a:ea typeface="Montserrat"/>
                        <a:cs typeface="Montserrat"/>
                        <a:sym typeface="Montserra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11575">
                <a:tc>
                  <a:txBody>
                    <a:bodyPr>
                      <a:noAutofit/>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if Regular</a:t>
                      </a:r>
                      <a:endParaRPr sz="1000">
                        <a:latin typeface="Montserrat"/>
                        <a:ea typeface="Montserrat"/>
                        <a:cs typeface="Montserrat"/>
                        <a:sym typeface="Montserra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€542,482</a:t>
                      </a:r>
                      <a:endParaRPr sz="1000">
                        <a:latin typeface="Montserrat"/>
                        <a:ea typeface="Montserrat"/>
                        <a:cs typeface="Montserrat"/>
                        <a:sym typeface="Montserra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€24,167</a:t>
                      </a:r>
                      <a:endParaRPr sz="1000">
                        <a:latin typeface="Montserrat"/>
                        <a:ea typeface="Montserrat"/>
                        <a:cs typeface="Montserrat"/>
                        <a:sym typeface="Montserra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11575">
                <a:tc>
                  <a:txBody>
                    <a:bodyPr>
                      <a:noAutofit/>
                    </a:bodyPr>
                    <a:lstStyle/>
                    <a:p>
                      <a:pPr indent="0" lvl="0" marL="0" rtl="0" algn="l">
                        <a:lnSpc>
                          <a:spcPct val="115000"/>
                        </a:lnSpc>
                        <a:spcBef>
                          <a:spcPts val="0"/>
                        </a:spcBef>
                        <a:spcAft>
                          <a:spcPts val="0"/>
                        </a:spcAft>
                        <a:buNone/>
                      </a:pPr>
                      <a:r>
                        <a:rPr lang="en" sz="1000">
                          <a:solidFill>
                            <a:srgbClr val="CCCCCC"/>
                          </a:solidFill>
                          <a:latin typeface="Montserrat"/>
                          <a:ea typeface="Montserrat"/>
                          <a:cs typeface="Montserrat"/>
                          <a:sym typeface="Montserrat"/>
                        </a:rPr>
                        <a:t>if Premium</a:t>
                      </a:r>
                      <a:endParaRPr sz="1000">
                        <a:solidFill>
                          <a:srgbClr val="CCCCCC"/>
                        </a:solidFill>
                        <a:latin typeface="Montserrat"/>
                        <a:ea typeface="Montserrat"/>
                        <a:cs typeface="Montserrat"/>
                        <a:sym typeface="Montserra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solidFill>
                            <a:srgbClr val="CCCCCC"/>
                          </a:solidFill>
                          <a:latin typeface="Montserrat"/>
                          <a:ea typeface="Montserrat"/>
                          <a:cs typeface="Montserrat"/>
                          <a:sym typeface="Montserrat"/>
                        </a:rPr>
                        <a:t>€401,578</a:t>
                      </a:r>
                      <a:endParaRPr sz="1000">
                        <a:solidFill>
                          <a:srgbClr val="CCCCCC"/>
                        </a:solidFill>
                        <a:latin typeface="Montserrat"/>
                        <a:ea typeface="Montserrat"/>
                        <a:cs typeface="Montserrat"/>
                        <a:sym typeface="Montserra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solidFill>
                            <a:srgbClr val="CCCCCC"/>
                          </a:solidFill>
                          <a:latin typeface="Montserrat"/>
                          <a:ea typeface="Montserrat"/>
                          <a:cs typeface="Montserrat"/>
                          <a:sym typeface="Montserrat"/>
                        </a:rPr>
                        <a:t>€19,228</a:t>
                      </a:r>
                      <a:endParaRPr sz="1000">
                        <a:solidFill>
                          <a:srgbClr val="CCCCCC"/>
                        </a:solidFill>
                        <a:latin typeface="Montserrat"/>
                        <a:ea typeface="Montserrat"/>
                        <a:cs typeface="Montserrat"/>
                        <a:sym typeface="Montserra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711" name="Google Shape;711;p35"/>
          <p:cNvSpPr txBox="1"/>
          <p:nvPr/>
        </p:nvSpPr>
        <p:spPr>
          <a:xfrm>
            <a:off x="2813750" y="3441525"/>
            <a:ext cx="3448800" cy="103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latin typeface="Montserrat"/>
                <a:ea typeface="Montserrat"/>
                <a:cs typeface="Montserrat"/>
                <a:sym typeface="Montserrat"/>
              </a:rPr>
              <a:t>Average monthly transaction </a:t>
            </a:r>
            <a:endParaRPr b="1">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a:solidFill>
                  <a:schemeClr val="dk1"/>
                </a:solidFill>
                <a:latin typeface="Montserrat"/>
                <a:ea typeface="Montserrat"/>
                <a:cs typeface="Montserrat"/>
                <a:sym typeface="Montserrat"/>
              </a:rPr>
              <a:t>(if Regular / 12):</a:t>
            </a:r>
            <a:endParaRPr b="1">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a:solidFill>
                  <a:schemeClr val="dk1"/>
                </a:solidFill>
                <a:latin typeface="Montserrat"/>
                <a:ea typeface="Montserrat"/>
                <a:cs typeface="Montserrat"/>
                <a:sym typeface="Montserrat"/>
              </a:rPr>
              <a:t>S = €2,014</a:t>
            </a:r>
            <a:endParaRPr b="1">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a:solidFill>
                  <a:schemeClr val="dk1"/>
                </a:solidFill>
                <a:latin typeface="Montserrat"/>
                <a:ea typeface="Montserrat"/>
                <a:cs typeface="Montserrat"/>
                <a:sym typeface="Montserrat"/>
              </a:rPr>
              <a:t>L = €45,207</a:t>
            </a:r>
            <a:endParaRPr b="1">
              <a:solidFill>
                <a:schemeClr val="dk1"/>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15" name="Shape 715"/>
        <p:cNvGrpSpPr/>
        <p:nvPr/>
      </p:nvGrpSpPr>
      <p:grpSpPr>
        <a:xfrm>
          <a:off x="0" y="0"/>
          <a:ext cx="0" cy="0"/>
          <a:chOff x="0" y="0"/>
          <a:chExt cx="0" cy="0"/>
        </a:xfrm>
      </p:grpSpPr>
      <p:sp>
        <p:nvSpPr>
          <p:cNvPr id="716" name="Google Shape;716;p36"/>
          <p:cNvSpPr txBox="1"/>
          <p:nvPr/>
        </p:nvSpPr>
        <p:spPr>
          <a:xfrm>
            <a:off x="914400" y="-2325"/>
            <a:ext cx="8229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Montserrat"/>
                <a:ea typeface="Montserrat"/>
                <a:cs typeface="Montserrat"/>
                <a:sym typeface="Montserrat"/>
              </a:rPr>
              <a:t>Where will UDAPTOR be in 2 years?</a:t>
            </a:r>
            <a:endParaRPr sz="2800">
              <a:solidFill>
                <a:srgbClr val="000000"/>
              </a:solidFill>
              <a:latin typeface="Montserrat"/>
              <a:ea typeface="Montserrat"/>
              <a:cs typeface="Montserrat"/>
              <a:sym typeface="Montserrat"/>
            </a:endParaRPr>
          </a:p>
        </p:txBody>
      </p:sp>
      <p:pic>
        <p:nvPicPr>
          <p:cNvPr id="717" name="Google Shape;717;p36"/>
          <p:cNvPicPr preferRelativeResize="0"/>
          <p:nvPr/>
        </p:nvPicPr>
        <p:blipFill rotWithShape="1">
          <a:blip r:embed="rId4">
            <a:alphaModFix/>
          </a:blip>
          <a:srcRect b="48970" l="37954" r="36992" t="31381"/>
          <a:stretch/>
        </p:blipFill>
        <p:spPr>
          <a:xfrm>
            <a:off x="237249" y="123025"/>
            <a:ext cx="411450" cy="322000"/>
          </a:xfrm>
          <a:prstGeom prst="rect">
            <a:avLst/>
          </a:prstGeom>
          <a:noFill/>
          <a:ln>
            <a:noFill/>
          </a:ln>
        </p:spPr>
      </p:pic>
      <p:graphicFrame>
        <p:nvGraphicFramePr>
          <p:cNvPr id="718" name="Google Shape;718;p36"/>
          <p:cNvGraphicFramePr/>
          <p:nvPr/>
        </p:nvGraphicFramePr>
        <p:xfrm>
          <a:off x="1158525" y="1104900"/>
          <a:ext cx="3000000" cy="3000000"/>
        </p:xfrm>
        <a:graphic>
          <a:graphicData uri="http://schemas.openxmlformats.org/drawingml/2006/table">
            <a:tbl>
              <a:tblPr>
                <a:noFill/>
                <a:tableStyleId>{49D7B286-B90C-468E-B9FA-7A7740696648}</a:tableStyleId>
              </a:tblPr>
              <a:tblGrid>
                <a:gridCol w="704850"/>
                <a:gridCol w="581025"/>
                <a:gridCol w="581025"/>
                <a:gridCol w="657225"/>
                <a:gridCol w="657225"/>
              </a:tblGrid>
              <a:tr h="200025">
                <a:tc>
                  <a:txBody>
                    <a:bodyPr>
                      <a:noAutofit/>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year</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month</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Sales S</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Sames L</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Revenue</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rowSpan="12">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1</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1</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0</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0</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€0</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vMerge="1"/>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0</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0</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€0</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vMerge="1"/>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3</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0</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0</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€0</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vMerge="1"/>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4</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0</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0</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€0</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vMerge="1"/>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5</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0</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0</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€0</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vMerge="1"/>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6</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0</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0</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€0</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vMerge="1"/>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7</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1</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0</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€2,014</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vMerge="1"/>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8</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0</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0</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€2,014</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vMerge="1"/>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9</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0</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0</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€2,014</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vMerge="1"/>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10</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1</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0</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€4,028</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vMerge="1"/>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11</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0</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0</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€4,028</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vMerge="1"/>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12</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0</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0</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€4,028</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gridSpan="2">
                  <a:txBody>
                    <a:bodyPr>
                      <a:noAutofit/>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Total year 1:</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0</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€18,126</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r>
            </a:tbl>
          </a:graphicData>
        </a:graphic>
      </p:graphicFrame>
      <p:graphicFrame>
        <p:nvGraphicFramePr>
          <p:cNvPr id="719" name="Google Shape;719;p36"/>
          <p:cNvGraphicFramePr/>
          <p:nvPr/>
        </p:nvGraphicFramePr>
        <p:xfrm>
          <a:off x="5220675" y="1104900"/>
          <a:ext cx="3000000" cy="3000000"/>
        </p:xfrm>
        <a:graphic>
          <a:graphicData uri="http://schemas.openxmlformats.org/drawingml/2006/table">
            <a:tbl>
              <a:tblPr>
                <a:noFill/>
                <a:tableStyleId>{49D7B286-B90C-468E-B9FA-7A7740696648}</a:tableStyleId>
              </a:tblPr>
              <a:tblGrid>
                <a:gridCol w="580375"/>
                <a:gridCol w="634125"/>
                <a:gridCol w="655625"/>
                <a:gridCol w="655625"/>
                <a:gridCol w="655625"/>
              </a:tblGrid>
              <a:tr h="200025">
                <a:tc>
                  <a:txBody>
                    <a:bodyPr>
                      <a:noAutofit/>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year</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month</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Sales S</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Sames L</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Revenue</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rowSpan="12">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1</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1</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0</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€6,042</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vMerge="1"/>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0</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€10,070</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vMerge="1"/>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3</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1</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0</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€12,084</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vMerge="1"/>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4</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0</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€16,112</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vMerge="1"/>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5</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0</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€20,140</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vMerge="1"/>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6</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0</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€24,167</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vMerge="1"/>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7</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1</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€73,402</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vMerge="1"/>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8</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3</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0</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€79,444</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vMerge="1"/>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9</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0</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€83,472</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vMerge="1"/>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10</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3</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1</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€134,721</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vMerge="1"/>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11</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4</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0</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€142,776</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vMerge="1"/>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12</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3</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0</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€148,818</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gridSpan="2">
                  <a:txBody>
                    <a:bodyPr>
                      <a:noAutofit/>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Total year 2:</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27</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€751,248</a:t>
                      </a:r>
                      <a:endParaRPr sz="1000">
                        <a:latin typeface="Montserrat"/>
                        <a:ea typeface="Montserrat"/>
                        <a:cs typeface="Montserrat"/>
                        <a:sym typeface="Montserrat"/>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23" name="Shape 723"/>
        <p:cNvGrpSpPr/>
        <p:nvPr/>
      </p:nvGrpSpPr>
      <p:grpSpPr>
        <a:xfrm>
          <a:off x="0" y="0"/>
          <a:ext cx="0" cy="0"/>
          <a:chOff x="0" y="0"/>
          <a:chExt cx="0" cy="0"/>
        </a:xfrm>
      </p:grpSpPr>
      <p:sp>
        <p:nvSpPr>
          <p:cNvPr id="724" name="Google Shape;724;p37"/>
          <p:cNvSpPr txBox="1"/>
          <p:nvPr/>
        </p:nvSpPr>
        <p:spPr>
          <a:xfrm>
            <a:off x="914400" y="0"/>
            <a:ext cx="8229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Montserrat"/>
                <a:ea typeface="Montserrat"/>
                <a:cs typeface="Montserrat"/>
                <a:sym typeface="Montserrat"/>
              </a:rPr>
              <a:t>Where will UDAPTOR be in 2 years?</a:t>
            </a:r>
            <a:endParaRPr sz="2800">
              <a:solidFill>
                <a:srgbClr val="000000"/>
              </a:solidFill>
              <a:latin typeface="Montserrat"/>
              <a:ea typeface="Montserrat"/>
              <a:cs typeface="Montserrat"/>
              <a:sym typeface="Montserrat"/>
            </a:endParaRPr>
          </a:p>
        </p:txBody>
      </p:sp>
      <p:pic>
        <p:nvPicPr>
          <p:cNvPr id="725" name="Google Shape;725;p37"/>
          <p:cNvPicPr preferRelativeResize="0"/>
          <p:nvPr/>
        </p:nvPicPr>
        <p:blipFill rotWithShape="1">
          <a:blip r:embed="rId4">
            <a:alphaModFix/>
          </a:blip>
          <a:srcRect b="48970" l="37954" r="36992" t="31381"/>
          <a:stretch/>
        </p:blipFill>
        <p:spPr>
          <a:xfrm>
            <a:off x="237249" y="123025"/>
            <a:ext cx="411450" cy="322000"/>
          </a:xfrm>
          <a:prstGeom prst="rect">
            <a:avLst/>
          </a:prstGeom>
          <a:noFill/>
          <a:ln>
            <a:noFill/>
          </a:ln>
        </p:spPr>
      </p:pic>
      <p:pic>
        <p:nvPicPr>
          <p:cNvPr id="726" name="Google Shape;726;p37"/>
          <p:cNvPicPr preferRelativeResize="0"/>
          <p:nvPr/>
        </p:nvPicPr>
        <p:blipFill>
          <a:blip r:embed="rId5">
            <a:alphaModFix/>
          </a:blip>
          <a:stretch>
            <a:fillRect/>
          </a:stretch>
        </p:blipFill>
        <p:spPr>
          <a:xfrm>
            <a:off x="3488625" y="1504500"/>
            <a:ext cx="2646001" cy="2914300"/>
          </a:xfrm>
          <a:prstGeom prst="rect">
            <a:avLst/>
          </a:prstGeom>
          <a:noFill/>
          <a:ln cap="flat" cmpd="sng" w="9525">
            <a:solidFill>
              <a:srgbClr val="B7B7B7"/>
            </a:solidFill>
            <a:prstDash val="solid"/>
            <a:round/>
            <a:headEnd len="sm" w="sm" type="none"/>
            <a:tailEnd len="sm" w="sm" type="none"/>
          </a:ln>
        </p:spPr>
      </p:pic>
      <p:pic>
        <p:nvPicPr>
          <p:cNvPr id="727" name="Google Shape;727;p37"/>
          <p:cNvPicPr preferRelativeResize="0"/>
          <p:nvPr/>
        </p:nvPicPr>
        <p:blipFill>
          <a:blip r:embed="rId6">
            <a:alphaModFix/>
          </a:blip>
          <a:stretch>
            <a:fillRect/>
          </a:stretch>
        </p:blipFill>
        <p:spPr>
          <a:xfrm>
            <a:off x="799150" y="1504500"/>
            <a:ext cx="2414729" cy="2914300"/>
          </a:xfrm>
          <a:prstGeom prst="rect">
            <a:avLst/>
          </a:prstGeom>
          <a:noFill/>
          <a:ln cap="flat" cmpd="sng" w="9525">
            <a:solidFill>
              <a:srgbClr val="B7B7B7"/>
            </a:solidFill>
            <a:prstDash val="solid"/>
            <a:round/>
            <a:headEnd len="sm" w="sm" type="none"/>
            <a:tailEnd len="sm" w="sm" type="none"/>
          </a:ln>
        </p:spPr>
      </p:pic>
      <p:pic>
        <p:nvPicPr>
          <p:cNvPr id="728" name="Google Shape;728;p37"/>
          <p:cNvPicPr preferRelativeResize="0"/>
          <p:nvPr/>
        </p:nvPicPr>
        <p:blipFill>
          <a:blip r:embed="rId7">
            <a:alphaModFix/>
          </a:blip>
          <a:stretch>
            <a:fillRect/>
          </a:stretch>
        </p:blipFill>
        <p:spPr>
          <a:xfrm>
            <a:off x="6250597" y="821011"/>
            <a:ext cx="2646002" cy="572688"/>
          </a:xfrm>
          <a:prstGeom prst="rect">
            <a:avLst/>
          </a:prstGeom>
          <a:noFill/>
          <a:ln cap="flat" cmpd="sng" w="9525">
            <a:solidFill>
              <a:srgbClr val="B7B7B7"/>
            </a:solidFill>
            <a:prstDash val="solid"/>
            <a:round/>
            <a:headEnd len="sm" w="sm" type="none"/>
            <a:tailEnd len="sm" w="sm" type="none"/>
          </a:ln>
        </p:spPr>
      </p:pic>
      <p:pic>
        <p:nvPicPr>
          <p:cNvPr id="729" name="Google Shape;729;p37"/>
          <p:cNvPicPr preferRelativeResize="0"/>
          <p:nvPr/>
        </p:nvPicPr>
        <p:blipFill>
          <a:blip r:embed="rId8">
            <a:alphaModFix/>
          </a:blip>
          <a:stretch>
            <a:fillRect/>
          </a:stretch>
        </p:blipFill>
        <p:spPr>
          <a:xfrm>
            <a:off x="3488613" y="821006"/>
            <a:ext cx="2646002" cy="572688"/>
          </a:xfrm>
          <a:prstGeom prst="rect">
            <a:avLst/>
          </a:prstGeom>
          <a:noFill/>
          <a:ln cap="flat" cmpd="sng" w="9525">
            <a:solidFill>
              <a:srgbClr val="B7B7B7"/>
            </a:solidFill>
            <a:prstDash val="solid"/>
            <a:round/>
            <a:headEnd len="sm" w="sm" type="none"/>
            <a:tailEnd len="sm" w="sm" type="none"/>
          </a:ln>
        </p:spPr>
      </p:pic>
      <p:pic>
        <p:nvPicPr>
          <p:cNvPr id="730" name="Google Shape;730;p37"/>
          <p:cNvPicPr preferRelativeResize="0"/>
          <p:nvPr/>
        </p:nvPicPr>
        <p:blipFill>
          <a:blip r:embed="rId9">
            <a:alphaModFix/>
          </a:blip>
          <a:stretch>
            <a:fillRect/>
          </a:stretch>
        </p:blipFill>
        <p:spPr>
          <a:xfrm>
            <a:off x="799149" y="821000"/>
            <a:ext cx="2573509" cy="572688"/>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34" name="Shape 734"/>
        <p:cNvGrpSpPr/>
        <p:nvPr/>
      </p:nvGrpSpPr>
      <p:grpSpPr>
        <a:xfrm>
          <a:off x="0" y="0"/>
          <a:ext cx="0" cy="0"/>
          <a:chOff x="0" y="0"/>
          <a:chExt cx="0" cy="0"/>
        </a:xfrm>
      </p:grpSpPr>
      <p:sp>
        <p:nvSpPr>
          <p:cNvPr id="735" name="Google Shape;735;p38"/>
          <p:cNvSpPr txBox="1"/>
          <p:nvPr/>
        </p:nvSpPr>
        <p:spPr>
          <a:xfrm>
            <a:off x="914400" y="0"/>
            <a:ext cx="8229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Montserrat"/>
                <a:ea typeface="Montserrat"/>
                <a:cs typeface="Montserrat"/>
                <a:sym typeface="Montserrat"/>
              </a:rPr>
              <a:t>Where will UDAPTOR be soon?</a:t>
            </a:r>
            <a:endParaRPr sz="2800">
              <a:solidFill>
                <a:srgbClr val="000000"/>
              </a:solidFill>
              <a:latin typeface="Montserrat"/>
              <a:ea typeface="Montserrat"/>
              <a:cs typeface="Montserrat"/>
              <a:sym typeface="Montserrat"/>
            </a:endParaRPr>
          </a:p>
        </p:txBody>
      </p:sp>
      <p:pic>
        <p:nvPicPr>
          <p:cNvPr id="736" name="Google Shape;736;p38"/>
          <p:cNvPicPr preferRelativeResize="0"/>
          <p:nvPr/>
        </p:nvPicPr>
        <p:blipFill rotWithShape="1">
          <a:blip r:embed="rId4">
            <a:alphaModFix/>
          </a:blip>
          <a:srcRect b="48970" l="37954" r="36992" t="31381"/>
          <a:stretch/>
        </p:blipFill>
        <p:spPr>
          <a:xfrm>
            <a:off x="237249" y="123025"/>
            <a:ext cx="411450" cy="322000"/>
          </a:xfrm>
          <a:prstGeom prst="rect">
            <a:avLst/>
          </a:prstGeom>
          <a:noFill/>
          <a:ln>
            <a:noFill/>
          </a:ln>
        </p:spPr>
      </p:pic>
      <p:graphicFrame>
        <p:nvGraphicFramePr>
          <p:cNvPr id="737" name="Google Shape;737;p38"/>
          <p:cNvGraphicFramePr/>
          <p:nvPr/>
        </p:nvGraphicFramePr>
        <p:xfrm>
          <a:off x="957950" y="1811700"/>
          <a:ext cx="3000000" cy="3000000"/>
        </p:xfrm>
        <a:graphic>
          <a:graphicData uri="http://schemas.openxmlformats.org/drawingml/2006/table">
            <a:tbl>
              <a:tblPr>
                <a:noFill/>
                <a:tableStyleId>{49D7B286-B90C-468E-B9FA-7A7740696648}</a:tableStyleId>
              </a:tblPr>
              <a:tblGrid>
                <a:gridCol w="840825"/>
                <a:gridCol w="769050"/>
                <a:gridCol w="844325"/>
                <a:gridCol w="257150"/>
                <a:gridCol w="257150"/>
                <a:gridCol w="257150"/>
                <a:gridCol w="257150"/>
                <a:gridCol w="257150"/>
                <a:gridCol w="257150"/>
                <a:gridCol w="257150"/>
                <a:gridCol w="257150"/>
                <a:gridCol w="257150"/>
                <a:gridCol w="257150"/>
                <a:gridCol w="257150"/>
                <a:gridCol w="257150"/>
                <a:gridCol w="1022825"/>
                <a:gridCol w="1022825"/>
              </a:tblGrid>
              <a:tr h="333375">
                <a:tc>
                  <a:txBody>
                    <a:bodyPr>
                      <a:noAutofit/>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Automation</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noAutofit/>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time for 1 client</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noAutofit/>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 clients per month</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01</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02</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03</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04</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05</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06</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07</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08</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09</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10</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11</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12</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noAutofit/>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total tranches</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noAutofit/>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total yearly revenue</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200025">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20%</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1 month</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1</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1</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1</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1</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1</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1</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1</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1</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1</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1</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1</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1</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1</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78</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$463,365</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40%</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2 weeks</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156</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$926,730</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60%</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1 week</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4</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4</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4</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4</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4</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4</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4</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4</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4</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4</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4</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4</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4</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312</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$1,853,460</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80%</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1 day</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20</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20</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20</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20</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20</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20</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20</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20</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20</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20</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20</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20</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20</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1560</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$9,267,302</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738" name="Google Shape;738;p38"/>
          <p:cNvSpPr txBox="1"/>
          <p:nvPr/>
        </p:nvSpPr>
        <p:spPr>
          <a:xfrm>
            <a:off x="8543600" y="2371200"/>
            <a:ext cx="802200" cy="65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1"/>
                </a:solidFill>
                <a:latin typeface="Montserrat"/>
                <a:ea typeface="Montserrat"/>
                <a:cs typeface="Montserrat"/>
                <a:sym typeface="Montserrat"/>
              </a:rPr>
              <a:t>x2</a:t>
            </a:r>
            <a:endParaRPr b="1" sz="11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1100">
                <a:solidFill>
                  <a:schemeClr val="dk1"/>
                </a:solidFill>
                <a:latin typeface="Montserrat"/>
                <a:ea typeface="Montserrat"/>
                <a:cs typeface="Montserrat"/>
                <a:sym typeface="Montserrat"/>
              </a:rPr>
              <a:t>x</a:t>
            </a:r>
            <a:r>
              <a:rPr b="1" lang="en" sz="1100">
                <a:solidFill>
                  <a:schemeClr val="dk1"/>
                </a:solidFill>
                <a:latin typeface="Montserrat"/>
                <a:ea typeface="Montserrat"/>
                <a:cs typeface="Montserrat"/>
                <a:sym typeface="Montserrat"/>
              </a:rPr>
              <a:t>4</a:t>
            </a:r>
            <a:endParaRPr b="1" sz="11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1100">
                <a:solidFill>
                  <a:schemeClr val="dk1"/>
                </a:solidFill>
                <a:latin typeface="Montserrat"/>
                <a:ea typeface="Montserrat"/>
                <a:cs typeface="Montserrat"/>
                <a:sym typeface="Montserrat"/>
              </a:rPr>
              <a:t>x20</a:t>
            </a:r>
            <a:endParaRPr b="1" sz="1100">
              <a:solidFill>
                <a:schemeClr val="dk1"/>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42" name="Shape 742"/>
        <p:cNvGrpSpPr/>
        <p:nvPr/>
      </p:nvGrpSpPr>
      <p:grpSpPr>
        <a:xfrm>
          <a:off x="0" y="0"/>
          <a:ext cx="0" cy="0"/>
          <a:chOff x="0" y="0"/>
          <a:chExt cx="0" cy="0"/>
        </a:xfrm>
      </p:grpSpPr>
      <p:sp>
        <p:nvSpPr>
          <p:cNvPr id="743" name="Google Shape;743;p39"/>
          <p:cNvSpPr txBox="1"/>
          <p:nvPr/>
        </p:nvSpPr>
        <p:spPr>
          <a:xfrm>
            <a:off x="899100" y="-2325"/>
            <a:ext cx="8244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Montserrat"/>
                <a:ea typeface="Montserrat"/>
                <a:cs typeface="Montserrat"/>
                <a:sym typeface="Montserrat"/>
              </a:rPr>
              <a:t>Where will UDAPTOR be in 2 years?</a:t>
            </a:r>
            <a:endParaRPr sz="2800">
              <a:solidFill>
                <a:srgbClr val="000000"/>
              </a:solidFill>
              <a:latin typeface="Montserrat"/>
              <a:ea typeface="Montserrat"/>
              <a:cs typeface="Montserrat"/>
              <a:sym typeface="Montserrat"/>
            </a:endParaRPr>
          </a:p>
        </p:txBody>
      </p:sp>
      <p:cxnSp>
        <p:nvCxnSpPr>
          <p:cNvPr id="744" name="Google Shape;744;p39"/>
          <p:cNvCxnSpPr>
            <a:endCxn id="745" idx="6"/>
          </p:cNvCxnSpPr>
          <p:nvPr/>
        </p:nvCxnSpPr>
        <p:spPr>
          <a:xfrm>
            <a:off x="1366735" y="2778438"/>
            <a:ext cx="2018700" cy="0"/>
          </a:xfrm>
          <a:prstGeom prst="straightConnector1">
            <a:avLst/>
          </a:prstGeom>
          <a:noFill/>
          <a:ln cap="flat" cmpd="sng" w="9525">
            <a:solidFill>
              <a:schemeClr val="dk2"/>
            </a:solidFill>
            <a:prstDash val="solid"/>
            <a:round/>
            <a:headEnd len="med" w="med" type="none"/>
            <a:tailEnd len="med" w="med" type="none"/>
          </a:ln>
        </p:spPr>
      </p:cxnSp>
      <p:sp>
        <p:nvSpPr>
          <p:cNvPr id="746" name="Google Shape;746;p39"/>
          <p:cNvSpPr/>
          <p:nvPr/>
        </p:nvSpPr>
        <p:spPr>
          <a:xfrm>
            <a:off x="1151111" y="2617488"/>
            <a:ext cx="321900" cy="321900"/>
          </a:xfrm>
          <a:prstGeom prst="ellipse">
            <a:avLst/>
          </a:prstGeom>
          <a:solidFill>
            <a:srgbClr val="C0D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9"/>
          <p:cNvSpPr/>
          <p:nvPr/>
        </p:nvSpPr>
        <p:spPr>
          <a:xfrm>
            <a:off x="2085077" y="2617535"/>
            <a:ext cx="321900" cy="321900"/>
          </a:xfrm>
          <a:prstGeom prst="ellipse">
            <a:avLst/>
          </a:prstGeom>
          <a:solidFill>
            <a:srgbClr val="9FC4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9"/>
          <p:cNvSpPr txBox="1"/>
          <p:nvPr/>
        </p:nvSpPr>
        <p:spPr>
          <a:xfrm>
            <a:off x="523800" y="1401500"/>
            <a:ext cx="1433700" cy="801600"/>
          </a:xfrm>
          <a:prstGeom prst="rect">
            <a:avLst/>
          </a:prstGeom>
          <a:noFill/>
          <a:ln cap="flat" cmpd="sng" w="28575">
            <a:solidFill>
              <a:srgbClr val="C0DFA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Montserrat"/>
              <a:ea typeface="Montserrat"/>
              <a:cs typeface="Montserrat"/>
              <a:sym typeface="Montserrat"/>
            </a:endParaRPr>
          </a:p>
          <a:p>
            <a:pPr indent="0" lvl="0" marL="0" rtl="0" algn="l">
              <a:spcBef>
                <a:spcPts val="0"/>
              </a:spcBef>
              <a:spcAft>
                <a:spcPts val="0"/>
              </a:spcAft>
              <a:buNone/>
            </a:pPr>
            <a:r>
              <a:t/>
            </a:r>
            <a:endParaRPr sz="1000">
              <a:latin typeface="Montserrat"/>
              <a:ea typeface="Montserrat"/>
              <a:cs typeface="Montserrat"/>
              <a:sym typeface="Montserrat"/>
            </a:endParaRPr>
          </a:p>
          <a:p>
            <a:pPr indent="0" lvl="0" marL="0" rtl="0" algn="l">
              <a:spcBef>
                <a:spcPts val="0"/>
              </a:spcBef>
              <a:spcAft>
                <a:spcPts val="0"/>
              </a:spcAft>
              <a:buNone/>
            </a:pPr>
            <a:r>
              <a:t/>
            </a:r>
            <a:endParaRPr sz="1000">
              <a:latin typeface="Montserrat"/>
              <a:ea typeface="Montserrat"/>
              <a:cs typeface="Montserrat"/>
              <a:sym typeface="Montserrat"/>
            </a:endParaRPr>
          </a:p>
          <a:p>
            <a:pPr indent="0" lvl="0" marL="0" rtl="0" algn="l">
              <a:spcBef>
                <a:spcPts val="0"/>
              </a:spcBef>
              <a:spcAft>
                <a:spcPts val="0"/>
              </a:spcAft>
              <a:buNone/>
            </a:pPr>
            <a:r>
              <a:t/>
            </a:r>
            <a:endParaRPr sz="1000">
              <a:latin typeface="Montserrat"/>
              <a:ea typeface="Montserrat"/>
              <a:cs typeface="Montserrat"/>
              <a:sym typeface="Montserrat"/>
            </a:endParaRPr>
          </a:p>
          <a:p>
            <a:pPr indent="0" lvl="0" marL="0" rtl="0" algn="l">
              <a:spcBef>
                <a:spcPts val="0"/>
              </a:spcBef>
              <a:spcAft>
                <a:spcPts val="0"/>
              </a:spcAft>
              <a:buNone/>
            </a:pPr>
            <a:r>
              <a:rPr lang="en" sz="1000">
                <a:latin typeface="Montserrat"/>
                <a:ea typeface="Montserrat"/>
                <a:cs typeface="Montserrat"/>
                <a:sym typeface="Montserrat"/>
              </a:rPr>
              <a:t>The i</a:t>
            </a:r>
            <a:r>
              <a:rPr lang="en" sz="1000">
                <a:latin typeface="Montserrat"/>
                <a:ea typeface="Montserrat"/>
                <a:cs typeface="Montserrat"/>
                <a:sym typeface="Montserrat"/>
              </a:rPr>
              <a:t>dea were born</a:t>
            </a:r>
            <a:endParaRPr sz="1000">
              <a:latin typeface="Montserrat"/>
              <a:ea typeface="Montserrat"/>
              <a:cs typeface="Montserrat"/>
              <a:sym typeface="Montserrat"/>
            </a:endParaRPr>
          </a:p>
        </p:txBody>
      </p:sp>
      <p:sp>
        <p:nvSpPr>
          <p:cNvPr id="749" name="Google Shape;749;p39"/>
          <p:cNvSpPr txBox="1"/>
          <p:nvPr/>
        </p:nvSpPr>
        <p:spPr>
          <a:xfrm>
            <a:off x="1190450" y="3601575"/>
            <a:ext cx="1402500" cy="762300"/>
          </a:xfrm>
          <a:prstGeom prst="rect">
            <a:avLst/>
          </a:prstGeom>
          <a:noFill/>
          <a:ln cap="flat" cmpd="sng" w="28575">
            <a:solidFill>
              <a:srgbClr val="9FC49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Montserrat"/>
                <a:ea typeface="Montserrat"/>
                <a:cs typeface="Montserrat"/>
                <a:sym typeface="Montserrat"/>
              </a:rPr>
              <a:t>Data </a:t>
            </a:r>
            <a:r>
              <a:rPr lang="en" sz="1000">
                <a:latin typeface="Montserrat"/>
                <a:ea typeface="Montserrat"/>
                <a:cs typeface="Montserrat"/>
                <a:sym typeface="Montserrat"/>
              </a:rPr>
              <a:t>retrieval</a:t>
            </a:r>
            <a:r>
              <a:rPr lang="en" sz="1000">
                <a:latin typeface="Montserrat"/>
                <a:ea typeface="Montserrat"/>
                <a:cs typeface="Montserrat"/>
                <a:sym typeface="Montserrat"/>
              </a:rPr>
              <a:t>, implementation started, market research started</a:t>
            </a:r>
            <a:endParaRPr sz="1000">
              <a:latin typeface="Montserrat"/>
              <a:ea typeface="Montserrat"/>
              <a:cs typeface="Montserrat"/>
              <a:sym typeface="Montserrat"/>
            </a:endParaRPr>
          </a:p>
        </p:txBody>
      </p:sp>
      <p:sp>
        <p:nvSpPr>
          <p:cNvPr id="750" name="Google Shape;750;p39"/>
          <p:cNvSpPr txBox="1"/>
          <p:nvPr/>
        </p:nvSpPr>
        <p:spPr>
          <a:xfrm>
            <a:off x="2124950" y="796925"/>
            <a:ext cx="2431800" cy="1406100"/>
          </a:xfrm>
          <a:prstGeom prst="rect">
            <a:avLst/>
          </a:prstGeom>
          <a:noFill/>
          <a:ln cap="flat" cmpd="sng" w="28575">
            <a:solidFill>
              <a:srgbClr val="82A3A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u="sng">
                <a:latin typeface="Montserrat"/>
                <a:ea typeface="Montserrat"/>
                <a:cs typeface="Montserrat"/>
                <a:sym typeface="Montserrat"/>
              </a:rPr>
              <a:t>Final presentation of VBP project:</a:t>
            </a:r>
            <a:endParaRPr sz="1000" u="sng">
              <a:latin typeface="Montserrat"/>
              <a:ea typeface="Montserrat"/>
              <a:cs typeface="Montserrat"/>
              <a:sym typeface="Montserrat"/>
            </a:endParaRPr>
          </a:p>
          <a:p>
            <a:pPr indent="0" lvl="0" marL="0" rtl="0" algn="l">
              <a:spcBef>
                <a:spcPts val="0"/>
              </a:spcBef>
              <a:spcAft>
                <a:spcPts val="0"/>
              </a:spcAft>
              <a:buNone/>
            </a:pPr>
            <a:r>
              <a:rPr lang="en" sz="1000">
                <a:latin typeface="Montserrat"/>
                <a:ea typeface="Montserrat"/>
                <a:cs typeface="Montserrat"/>
                <a:sym typeface="Montserrat"/>
              </a:rPr>
              <a:t>- prototype is implemented</a:t>
            </a:r>
            <a:endParaRPr sz="1000">
              <a:latin typeface="Montserrat"/>
              <a:ea typeface="Montserrat"/>
              <a:cs typeface="Montserrat"/>
              <a:sym typeface="Montserrat"/>
            </a:endParaRPr>
          </a:p>
          <a:p>
            <a:pPr indent="0" lvl="0" marL="0" rtl="0" algn="l">
              <a:spcBef>
                <a:spcPts val="0"/>
              </a:spcBef>
              <a:spcAft>
                <a:spcPts val="0"/>
              </a:spcAft>
              <a:buNone/>
            </a:pPr>
            <a:r>
              <a:rPr lang="en" sz="1000">
                <a:latin typeface="Montserrat"/>
                <a:ea typeface="Montserrat"/>
                <a:cs typeface="Montserrat"/>
                <a:sym typeface="Montserrat"/>
              </a:rPr>
              <a:t>- proof of concept is running</a:t>
            </a:r>
            <a:endParaRPr sz="1000">
              <a:latin typeface="Montserrat"/>
              <a:ea typeface="Montserrat"/>
              <a:cs typeface="Montserrat"/>
              <a:sym typeface="Montserrat"/>
            </a:endParaRPr>
          </a:p>
          <a:p>
            <a:pPr indent="0" lvl="0" marL="0" rtl="0" algn="l">
              <a:spcBef>
                <a:spcPts val="0"/>
              </a:spcBef>
              <a:spcAft>
                <a:spcPts val="0"/>
              </a:spcAft>
              <a:buNone/>
            </a:pPr>
            <a:r>
              <a:rPr lang="en" sz="1000">
                <a:latin typeface="Montserrat"/>
                <a:ea typeface="Montserrat"/>
                <a:cs typeface="Montserrat"/>
                <a:sym typeface="Montserrat"/>
              </a:rPr>
              <a:t>- finalized idea of business (with financial documents and value proposition)</a:t>
            </a:r>
            <a:endParaRPr sz="1000">
              <a:latin typeface="Montserrat"/>
              <a:ea typeface="Montserrat"/>
              <a:cs typeface="Montserrat"/>
              <a:sym typeface="Montserrat"/>
            </a:endParaRPr>
          </a:p>
          <a:p>
            <a:pPr indent="0" lvl="0" marL="0" rtl="0" algn="l">
              <a:spcBef>
                <a:spcPts val="0"/>
              </a:spcBef>
              <a:spcAft>
                <a:spcPts val="0"/>
              </a:spcAft>
              <a:buNone/>
            </a:pPr>
            <a:r>
              <a:rPr lang="en" sz="1000">
                <a:latin typeface="Montserrat"/>
                <a:ea typeface="Montserrat"/>
                <a:cs typeface="Montserrat"/>
                <a:sym typeface="Montserrat"/>
              </a:rPr>
              <a:t>- summer plan is ready</a:t>
            </a:r>
            <a:endParaRPr sz="1000">
              <a:latin typeface="Montserrat"/>
              <a:ea typeface="Montserrat"/>
              <a:cs typeface="Montserrat"/>
              <a:sym typeface="Montserrat"/>
            </a:endParaRPr>
          </a:p>
          <a:p>
            <a:pPr indent="0" lvl="0" marL="0" rtl="0" algn="l">
              <a:spcBef>
                <a:spcPts val="0"/>
              </a:spcBef>
              <a:spcAft>
                <a:spcPts val="0"/>
              </a:spcAft>
              <a:buNone/>
            </a:pPr>
            <a:r>
              <a:rPr lang="en" sz="1000">
                <a:latin typeface="Montserrat"/>
                <a:ea typeface="Montserrat"/>
                <a:cs typeface="Montserrat"/>
                <a:sym typeface="Montserrat"/>
              </a:rPr>
              <a:t>- proposition to investors is ready</a:t>
            </a:r>
            <a:endParaRPr sz="1000">
              <a:latin typeface="Montserrat"/>
              <a:ea typeface="Montserrat"/>
              <a:cs typeface="Montserrat"/>
              <a:sym typeface="Montserrat"/>
            </a:endParaRPr>
          </a:p>
        </p:txBody>
      </p:sp>
      <p:sp>
        <p:nvSpPr>
          <p:cNvPr id="751" name="Google Shape;751;p39"/>
          <p:cNvSpPr txBox="1"/>
          <p:nvPr/>
        </p:nvSpPr>
        <p:spPr>
          <a:xfrm>
            <a:off x="3609550" y="3141125"/>
            <a:ext cx="2279100" cy="1406100"/>
          </a:xfrm>
          <a:prstGeom prst="rect">
            <a:avLst/>
          </a:prstGeom>
          <a:noFill/>
          <a:ln cap="flat" cmpd="sng" w="28575">
            <a:solidFill>
              <a:srgbClr val="4653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Montserrat"/>
                <a:ea typeface="Montserrat"/>
                <a:cs typeface="Montserrat"/>
                <a:sym typeface="Montserrat"/>
              </a:rPr>
              <a:t>- 1-3 startups working with us for free: as a part of marketing campaigns and CustDev</a:t>
            </a:r>
            <a:endParaRPr sz="1000">
              <a:latin typeface="Montserrat"/>
              <a:ea typeface="Montserrat"/>
              <a:cs typeface="Montserrat"/>
              <a:sym typeface="Montserrat"/>
            </a:endParaRPr>
          </a:p>
          <a:p>
            <a:pPr indent="0" lvl="0" marL="0" rtl="0" algn="l">
              <a:spcBef>
                <a:spcPts val="0"/>
              </a:spcBef>
              <a:spcAft>
                <a:spcPts val="0"/>
              </a:spcAft>
              <a:buNone/>
            </a:pPr>
            <a:r>
              <a:rPr lang="en" sz="1000">
                <a:latin typeface="Montserrat"/>
                <a:ea typeface="Montserrat"/>
                <a:cs typeface="Montserrat"/>
                <a:sym typeface="Montserrat"/>
              </a:rPr>
              <a:t>- prototype is developed to beta-version</a:t>
            </a:r>
            <a:endParaRPr sz="1000">
              <a:latin typeface="Montserrat"/>
              <a:ea typeface="Montserrat"/>
              <a:cs typeface="Montserrat"/>
              <a:sym typeface="Montserrat"/>
            </a:endParaRPr>
          </a:p>
          <a:p>
            <a:pPr indent="0" lvl="0" marL="0" rtl="0" algn="l">
              <a:spcBef>
                <a:spcPts val="0"/>
              </a:spcBef>
              <a:spcAft>
                <a:spcPts val="0"/>
              </a:spcAft>
              <a:buNone/>
            </a:pPr>
            <a:r>
              <a:rPr lang="en" sz="1000">
                <a:latin typeface="Montserrat"/>
                <a:ea typeface="Montserrat"/>
                <a:cs typeface="Montserrat"/>
                <a:sym typeface="Montserrat"/>
              </a:rPr>
              <a:t>- ‘warmed up’ channels for lead generation</a:t>
            </a:r>
            <a:endParaRPr sz="1000">
              <a:latin typeface="Montserrat"/>
              <a:ea typeface="Montserrat"/>
              <a:cs typeface="Montserrat"/>
              <a:sym typeface="Montserrat"/>
            </a:endParaRPr>
          </a:p>
          <a:p>
            <a:pPr indent="0" lvl="0" marL="0" rtl="0" algn="l">
              <a:spcBef>
                <a:spcPts val="0"/>
              </a:spcBef>
              <a:spcAft>
                <a:spcPts val="0"/>
              </a:spcAft>
              <a:buNone/>
            </a:pPr>
            <a:r>
              <a:rPr lang="en" sz="1000">
                <a:latin typeface="Montserrat"/>
                <a:ea typeface="Montserrat"/>
                <a:cs typeface="Montserrat"/>
                <a:sym typeface="Montserrat"/>
              </a:rPr>
              <a:t>- registered as business entity</a:t>
            </a:r>
            <a:endParaRPr sz="1000">
              <a:latin typeface="Montserrat"/>
              <a:ea typeface="Montserrat"/>
              <a:cs typeface="Montserrat"/>
              <a:sym typeface="Montserrat"/>
            </a:endParaRPr>
          </a:p>
        </p:txBody>
      </p:sp>
      <p:sp>
        <p:nvSpPr>
          <p:cNvPr id="752" name="Google Shape;752;p39"/>
          <p:cNvSpPr txBox="1"/>
          <p:nvPr/>
        </p:nvSpPr>
        <p:spPr>
          <a:xfrm>
            <a:off x="5545625" y="878300"/>
            <a:ext cx="2279100" cy="1190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Montserrat"/>
                <a:ea typeface="Montserrat"/>
                <a:cs typeface="Montserrat"/>
                <a:sym typeface="Montserrat"/>
              </a:rPr>
              <a:t>- 2+ small clients, first </a:t>
            </a:r>
            <a:r>
              <a:rPr lang="en" sz="1000">
                <a:latin typeface="Montserrat"/>
                <a:ea typeface="Montserrat"/>
                <a:cs typeface="Montserrat"/>
                <a:sym typeface="Montserrat"/>
              </a:rPr>
              <a:t>continuous</a:t>
            </a:r>
            <a:r>
              <a:rPr lang="en" sz="1000">
                <a:latin typeface="Montserrat"/>
                <a:ea typeface="Montserrat"/>
                <a:cs typeface="Montserrat"/>
                <a:sym typeface="Montserrat"/>
              </a:rPr>
              <a:t> revenue</a:t>
            </a:r>
            <a:endParaRPr sz="1000">
              <a:latin typeface="Montserrat"/>
              <a:ea typeface="Montserrat"/>
              <a:cs typeface="Montserrat"/>
              <a:sym typeface="Montserrat"/>
            </a:endParaRPr>
          </a:p>
          <a:p>
            <a:pPr indent="0" lvl="0" marL="0" rtl="0" algn="l">
              <a:spcBef>
                <a:spcPts val="0"/>
              </a:spcBef>
              <a:spcAft>
                <a:spcPts val="0"/>
              </a:spcAft>
              <a:buNone/>
            </a:pPr>
            <a:r>
              <a:rPr lang="en" sz="1000">
                <a:latin typeface="Montserrat"/>
                <a:ea typeface="Montserrat"/>
                <a:cs typeface="Montserrat"/>
                <a:sym typeface="Montserrat"/>
              </a:rPr>
              <a:t>- multiple leads</a:t>
            </a:r>
            <a:endParaRPr sz="1000">
              <a:latin typeface="Montserrat"/>
              <a:ea typeface="Montserrat"/>
              <a:cs typeface="Montserrat"/>
              <a:sym typeface="Montserrat"/>
            </a:endParaRPr>
          </a:p>
          <a:p>
            <a:pPr indent="0" lvl="0" marL="0" rtl="0" algn="l">
              <a:spcBef>
                <a:spcPts val="0"/>
              </a:spcBef>
              <a:spcAft>
                <a:spcPts val="0"/>
              </a:spcAft>
              <a:buNone/>
            </a:pPr>
            <a:r>
              <a:rPr lang="en" sz="1000">
                <a:latin typeface="Montserrat"/>
                <a:ea typeface="Montserrat"/>
                <a:cs typeface="Montserrat"/>
                <a:sym typeface="Montserrat"/>
              </a:rPr>
              <a:t>- queue of data providers to integrated</a:t>
            </a:r>
            <a:endParaRPr sz="1000">
              <a:latin typeface="Montserrat"/>
              <a:ea typeface="Montserrat"/>
              <a:cs typeface="Montserrat"/>
              <a:sym typeface="Montserrat"/>
            </a:endParaRPr>
          </a:p>
          <a:p>
            <a:pPr indent="0" lvl="0" marL="0" rtl="0" algn="l">
              <a:spcBef>
                <a:spcPts val="0"/>
              </a:spcBef>
              <a:spcAft>
                <a:spcPts val="0"/>
              </a:spcAft>
              <a:buNone/>
            </a:pPr>
            <a:r>
              <a:rPr lang="en" sz="1000">
                <a:latin typeface="Montserrat"/>
                <a:ea typeface="Montserrat"/>
                <a:cs typeface="Montserrat"/>
                <a:sym typeface="Montserrat"/>
              </a:rPr>
              <a:t>- beta-version is automized to ~40-50%</a:t>
            </a:r>
            <a:endParaRPr sz="1000">
              <a:latin typeface="Montserrat"/>
              <a:ea typeface="Montserrat"/>
              <a:cs typeface="Montserrat"/>
              <a:sym typeface="Montserrat"/>
            </a:endParaRPr>
          </a:p>
        </p:txBody>
      </p:sp>
      <p:sp>
        <p:nvSpPr>
          <p:cNvPr id="753" name="Google Shape;753;p39"/>
          <p:cNvSpPr txBox="1"/>
          <p:nvPr/>
        </p:nvSpPr>
        <p:spPr>
          <a:xfrm>
            <a:off x="6068375" y="3123500"/>
            <a:ext cx="2930700" cy="1423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Montserrat"/>
              <a:ea typeface="Montserrat"/>
              <a:cs typeface="Montserrat"/>
              <a:sym typeface="Montserrat"/>
            </a:endParaRPr>
          </a:p>
          <a:p>
            <a:pPr indent="0" lvl="0" marL="0" rtl="0" algn="l">
              <a:spcBef>
                <a:spcPts val="0"/>
              </a:spcBef>
              <a:spcAft>
                <a:spcPts val="0"/>
              </a:spcAft>
              <a:buNone/>
            </a:pPr>
            <a:r>
              <a:rPr lang="en" sz="1000">
                <a:latin typeface="Montserrat"/>
                <a:ea typeface="Montserrat"/>
                <a:cs typeface="Montserrat"/>
                <a:sym typeface="Montserrat"/>
              </a:rPr>
              <a:t>- level of automation is 60%+</a:t>
            </a:r>
            <a:endParaRPr sz="1000">
              <a:latin typeface="Montserrat"/>
              <a:ea typeface="Montserrat"/>
              <a:cs typeface="Montserrat"/>
              <a:sym typeface="Montserrat"/>
            </a:endParaRPr>
          </a:p>
          <a:p>
            <a:pPr indent="0" lvl="0" marL="0" rtl="0" algn="l">
              <a:spcBef>
                <a:spcPts val="0"/>
              </a:spcBef>
              <a:spcAft>
                <a:spcPts val="0"/>
              </a:spcAft>
              <a:buNone/>
            </a:pPr>
            <a:r>
              <a:rPr lang="en" sz="1000">
                <a:latin typeface="Montserrat"/>
                <a:ea typeface="Montserrat"/>
                <a:cs typeface="Montserrat"/>
                <a:sym typeface="Montserrat"/>
              </a:rPr>
              <a:t>- several large clients</a:t>
            </a:r>
            <a:endParaRPr sz="1000">
              <a:latin typeface="Montserrat"/>
              <a:ea typeface="Montserrat"/>
              <a:cs typeface="Montserrat"/>
              <a:sym typeface="Montserrat"/>
            </a:endParaRPr>
          </a:p>
          <a:p>
            <a:pPr indent="0" lvl="0" marL="0" rtl="0" algn="l">
              <a:spcBef>
                <a:spcPts val="0"/>
              </a:spcBef>
              <a:spcAft>
                <a:spcPts val="0"/>
              </a:spcAft>
              <a:buNone/>
            </a:pPr>
            <a:r>
              <a:rPr lang="en" sz="1000">
                <a:latin typeface="Montserrat"/>
                <a:ea typeface="Montserrat"/>
                <a:cs typeface="Montserrat"/>
                <a:sym typeface="Montserrat"/>
              </a:rPr>
              <a:t>- social recognition</a:t>
            </a:r>
            <a:endParaRPr sz="1000">
              <a:latin typeface="Montserrat"/>
              <a:ea typeface="Montserrat"/>
              <a:cs typeface="Montserrat"/>
              <a:sym typeface="Montserrat"/>
            </a:endParaRPr>
          </a:p>
          <a:p>
            <a:pPr indent="0" lvl="0" marL="0" rtl="0" algn="l">
              <a:spcBef>
                <a:spcPts val="0"/>
              </a:spcBef>
              <a:spcAft>
                <a:spcPts val="0"/>
              </a:spcAft>
              <a:buNone/>
            </a:pPr>
            <a:r>
              <a:rPr lang="en" sz="1000">
                <a:latin typeface="Montserrat"/>
                <a:ea typeface="Montserrat"/>
                <a:cs typeface="Montserrat"/>
                <a:sym typeface="Montserrat"/>
              </a:rPr>
              <a:t>- annual revenue ~€0.7M</a:t>
            </a:r>
            <a:endParaRPr sz="1000">
              <a:latin typeface="Montserrat"/>
              <a:ea typeface="Montserrat"/>
              <a:cs typeface="Montserrat"/>
              <a:sym typeface="Montserrat"/>
            </a:endParaRPr>
          </a:p>
        </p:txBody>
      </p:sp>
      <p:pic>
        <p:nvPicPr>
          <p:cNvPr id="754" name="Google Shape;754;p39"/>
          <p:cNvPicPr preferRelativeResize="0"/>
          <p:nvPr/>
        </p:nvPicPr>
        <p:blipFill rotWithShape="1">
          <a:blip r:embed="rId4">
            <a:alphaModFix/>
          </a:blip>
          <a:srcRect b="48970" l="37954" r="36992" t="31381"/>
          <a:stretch/>
        </p:blipFill>
        <p:spPr>
          <a:xfrm>
            <a:off x="237249" y="123025"/>
            <a:ext cx="411450" cy="322000"/>
          </a:xfrm>
          <a:prstGeom prst="rect">
            <a:avLst/>
          </a:prstGeom>
          <a:noFill/>
          <a:ln>
            <a:noFill/>
          </a:ln>
        </p:spPr>
      </p:pic>
      <p:cxnSp>
        <p:nvCxnSpPr>
          <p:cNvPr id="755" name="Google Shape;755;p39"/>
          <p:cNvCxnSpPr/>
          <p:nvPr/>
        </p:nvCxnSpPr>
        <p:spPr>
          <a:xfrm>
            <a:off x="3145450" y="2778475"/>
            <a:ext cx="6014700" cy="0"/>
          </a:xfrm>
          <a:prstGeom prst="straightConnector1">
            <a:avLst/>
          </a:prstGeom>
          <a:noFill/>
          <a:ln cap="flat" cmpd="sng" w="9525">
            <a:solidFill>
              <a:schemeClr val="dk2"/>
            </a:solidFill>
            <a:prstDash val="lgDash"/>
            <a:round/>
            <a:headEnd len="med" w="med" type="none"/>
            <a:tailEnd len="med" w="med" type="none"/>
          </a:ln>
        </p:spPr>
      </p:cxnSp>
      <p:sp>
        <p:nvSpPr>
          <p:cNvPr id="756" name="Google Shape;756;p39"/>
          <p:cNvSpPr/>
          <p:nvPr/>
        </p:nvSpPr>
        <p:spPr>
          <a:xfrm>
            <a:off x="8004462" y="2617513"/>
            <a:ext cx="321900" cy="3219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9"/>
          <p:cNvSpPr/>
          <p:nvPr/>
        </p:nvSpPr>
        <p:spPr>
          <a:xfrm>
            <a:off x="4041991" y="2617535"/>
            <a:ext cx="321900" cy="321900"/>
          </a:xfrm>
          <a:prstGeom prst="ellipse">
            <a:avLst/>
          </a:prstGeom>
          <a:solidFill>
            <a:srgbClr val="FFFFFF"/>
          </a:solidFill>
          <a:ln cap="flat" cmpd="sng" w="28575">
            <a:solidFill>
              <a:srgbClr val="4653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9"/>
          <p:cNvSpPr/>
          <p:nvPr/>
        </p:nvSpPr>
        <p:spPr>
          <a:xfrm>
            <a:off x="5746477" y="2617535"/>
            <a:ext cx="321900" cy="321900"/>
          </a:xfrm>
          <a:prstGeom prst="ellipse">
            <a:avLst/>
          </a:prstGeom>
          <a:solidFill>
            <a:srgbClr val="FFFFFF"/>
          </a:solidFill>
          <a:ln cap="flat" cmpd="sng" w="28575">
            <a:solidFill>
              <a:srgbClr val="01193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9"/>
          <p:cNvSpPr/>
          <p:nvPr/>
        </p:nvSpPr>
        <p:spPr>
          <a:xfrm>
            <a:off x="3063535" y="2617488"/>
            <a:ext cx="321900" cy="321900"/>
          </a:xfrm>
          <a:prstGeom prst="ellipse">
            <a:avLst/>
          </a:prstGeom>
          <a:solidFill>
            <a:srgbClr val="82A3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9"/>
          <p:cNvSpPr/>
          <p:nvPr/>
        </p:nvSpPr>
        <p:spPr>
          <a:xfrm>
            <a:off x="4878038" y="2617525"/>
            <a:ext cx="354300" cy="201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a:t>
            </a:r>
            <a:endParaRPr>
              <a:latin typeface="Montserrat"/>
              <a:ea typeface="Montserrat"/>
              <a:cs typeface="Montserrat"/>
              <a:sym typeface="Montserrat"/>
            </a:endParaRPr>
          </a:p>
        </p:txBody>
      </p:sp>
      <p:sp>
        <p:nvSpPr>
          <p:cNvPr id="760" name="Google Shape;760;p39"/>
          <p:cNvSpPr/>
          <p:nvPr/>
        </p:nvSpPr>
        <p:spPr>
          <a:xfrm>
            <a:off x="6859250" y="2617525"/>
            <a:ext cx="354300" cy="201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a:t>
            </a:r>
            <a:endParaRPr>
              <a:latin typeface="Montserrat"/>
              <a:ea typeface="Montserrat"/>
              <a:cs typeface="Montserrat"/>
              <a:sym typeface="Montserrat"/>
            </a:endParaRPr>
          </a:p>
        </p:txBody>
      </p:sp>
      <p:sp>
        <p:nvSpPr>
          <p:cNvPr id="761" name="Google Shape;761;p39"/>
          <p:cNvSpPr txBox="1"/>
          <p:nvPr/>
        </p:nvSpPr>
        <p:spPr>
          <a:xfrm>
            <a:off x="1312200" y="2584225"/>
            <a:ext cx="949200" cy="20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chemeClr val="dk1"/>
                </a:solidFill>
                <a:latin typeface="Montserrat"/>
                <a:ea typeface="Montserrat"/>
                <a:cs typeface="Montserrat"/>
                <a:sym typeface="Montserrat"/>
              </a:rPr>
              <a:t>-</a:t>
            </a:r>
            <a:r>
              <a:rPr b="1" lang="en" sz="700">
                <a:solidFill>
                  <a:schemeClr val="dk1"/>
                </a:solidFill>
                <a:latin typeface="Montserrat"/>
                <a:ea typeface="Montserrat"/>
                <a:cs typeface="Montserrat"/>
                <a:sym typeface="Montserrat"/>
              </a:rPr>
              <a:t>2 months</a:t>
            </a:r>
            <a:endParaRPr b="1" sz="700">
              <a:latin typeface="Montserrat"/>
              <a:ea typeface="Montserrat"/>
              <a:cs typeface="Montserrat"/>
              <a:sym typeface="Montserrat"/>
            </a:endParaRPr>
          </a:p>
        </p:txBody>
      </p:sp>
      <p:sp>
        <p:nvSpPr>
          <p:cNvPr id="762" name="Google Shape;762;p39"/>
          <p:cNvSpPr txBox="1"/>
          <p:nvPr/>
        </p:nvSpPr>
        <p:spPr>
          <a:xfrm>
            <a:off x="2246000" y="2584225"/>
            <a:ext cx="949200" cy="20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chemeClr val="dk1"/>
                </a:solidFill>
                <a:latin typeface="Montserrat"/>
                <a:ea typeface="Montserrat"/>
                <a:cs typeface="Montserrat"/>
                <a:sym typeface="Montserrat"/>
              </a:rPr>
              <a:t>-</a:t>
            </a:r>
            <a:r>
              <a:rPr b="1" lang="en" sz="700">
                <a:solidFill>
                  <a:schemeClr val="dk1"/>
                </a:solidFill>
                <a:latin typeface="Montserrat"/>
                <a:ea typeface="Montserrat"/>
                <a:cs typeface="Montserrat"/>
                <a:sym typeface="Montserrat"/>
              </a:rPr>
              <a:t>2 months</a:t>
            </a:r>
            <a:endParaRPr b="1" sz="700">
              <a:latin typeface="Montserrat"/>
              <a:ea typeface="Montserrat"/>
              <a:cs typeface="Montserrat"/>
              <a:sym typeface="Montserrat"/>
            </a:endParaRPr>
          </a:p>
        </p:txBody>
      </p:sp>
      <p:sp>
        <p:nvSpPr>
          <p:cNvPr id="763" name="Google Shape;763;p39"/>
          <p:cNvSpPr txBox="1"/>
          <p:nvPr/>
        </p:nvSpPr>
        <p:spPr>
          <a:xfrm>
            <a:off x="3215688" y="2584225"/>
            <a:ext cx="949200" cy="20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chemeClr val="dk1"/>
                </a:solidFill>
                <a:latin typeface="Montserrat"/>
                <a:ea typeface="Montserrat"/>
                <a:cs typeface="Montserrat"/>
                <a:sym typeface="Montserrat"/>
              </a:rPr>
              <a:t>+</a:t>
            </a:r>
            <a:r>
              <a:rPr b="1" lang="en" sz="700">
                <a:solidFill>
                  <a:schemeClr val="dk1"/>
                </a:solidFill>
                <a:latin typeface="Montserrat"/>
                <a:ea typeface="Montserrat"/>
                <a:cs typeface="Montserrat"/>
                <a:sym typeface="Montserrat"/>
              </a:rPr>
              <a:t>3 months</a:t>
            </a:r>
            <a:endParaRPr b="1" sz="700">
              <a:latin typeface="Montserrat"/>
              <a:ea typeface="Montserrat"/>
              <a:cs typeface="Montserrat"/>
              <a:sym typeface="Montserrat"/>
            </a:endParaRPr>
          </a:p>
        </p:txBody>
      </p:sp>
      <p:sp>
        <p:nvSpPr>
          <p:cNvPr id="764" name="Google Shape;764;p39"/>
          <p:cNvSpPr txBox="1"/>
          <p:nvPr/>
        </p:nvSpPr>
        <p:spPr>
          <a:xfrm>
            <a:off x="4580588" y="2584225"/>
            <a:ext cx="949200" cy="20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chemeClr val="dk1"/>
                </a:solidFill>
                <a:latin typeface="Montserrat"/>
                <a:ea typeface="Montserrat"/>
                <a:cs typeface="Montserrat"/>
                <a:sym typeface="Montserrat"/>
              </a:rPr>
              <a:t>+</a:t>
            </a:r>
            <a:r>
              <a:rPr b="1" lang="en" sz="700">
                <a:solidFill>
                  <a:schemeClr val="dk1"/>
                </a:solidFill>
                <a:latin typeface="Montserrat"/>
                <a:ea typeface="Montserrat"/>
                <a:cs typeface="Montserrat"/>
                <a:sym typeface="Montserrat"/>
              </a:rPr>
              <a:t>1 year</a:t>
            </a:r>
            <a:endParaRPr b="1" sz="700">
              <a:latin typeface="Montserrat"/>
              <a:ea typeface="Montserrat"/>
              <a:cs typeface="Montserrat"/>
              <a:sym typeface="Montserrat"/>
            </a:endParaRPr>
          </a:p>
        </p:txBody>
      </p:sp>
      <p:sp>
        <p:nvSpPr>
          <p:cNvPr id="765" name="Google Shape;765;p39"/>
          <p:cNvSpPr txBox="1"/>
          <p:nvPr/>
        </p:nvSpPr>
        <p:spPr>
          <a:xfrm>
            <a:off x="6600500" y="2584225"/>
            <a:ext cx="949200" cy="20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chemeClr val="dk1"/>
                </a:solidFill>
                <a:latin typeface="Montserrat"/>
                <a:ea typeface="Montserrat"/>
                <a:cs typeface="Montserrat"/>
                <a:sym typeface="Montserrat"/>
              </a:rPr>
              <a:t>+</a:t>
            </a:r>
            <a:r>
              <a:rPr b="1" lang="en" sz="700">
                <a:solidFill>
                  <a:schemeClr val="dk1"/>
                </a:solidFill>
                <a:latin typeface="Montserrat"/>
                <a:ea typeface="Montserrat"/>
                <a:cs typeface="Montserrat"/>
                <a:sym typeface="Montserrat"/>
              </a:rPr>
              <a:t>1 year</a:t>
            </a:r>
            <a:endParaRPr b="1" sz="700">
              <a:latin typeface="Montserrat"/>
              <a:ea typeface="Montserrat"/>
              <a:cs typeface="Montserrat"/>
              <a:sym typeface="Montserrat"/>
            </a:endParaRPr>
          </a:p>
        </p:txBody>
      </p:sp>
      <p:sp>
        <p:nvSpPr>
          <p:cNvPr id="766" name="Google Shape;766;p39"/>
          <p:cNvSpPr/>
          <p:nvPr/>
        </p:nvSpPr>
        <p:spPr>
          <a:xfrm rot="-5400000">
            <a:off x="2823700" y="3451800"/>
            <a:ext cx="801600" cy="100500"/>
          </a:xfrm>
          <a:prstGeom prst="rightArrow">
            <a:avLst>
              <a:gd fmla="val 51641" name="adj1"/>
              <a:gd fmla="val 165870" name="adj2"/>
            </a:avLst>
          </a:prstGeom>
          <a:solidFill>
            <a:srgbClr val="82A3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9"/>
          <p:cNvSpPr txBox="1"/>
          <p:nvPr/>
        </p:nvSpPr>
        <p:spPr>
          <a:xfrm>
            <a:off x="2889500" y="3881925"/>
            <a:ext cx="665100" cy="20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Montserrat"/>
                <a:ea typeface="Montserrat"/>
                <a:cs typeface="Montserrat"/>
                <a:sym typeface="Montserrat"/>
              </a:rPr>
              <a:t>Today</a:t>
            </a:r>
            <a:endParaRPr b="1"/>
          </a:p>
        </p:txBody>
      </p:sp>
      <p:sp>
        <p:nvSpPr>
          <p:cNvPr id="768" name="Google Shape;768;p39"/>
          <p:cNvSpPr/>
          <p:nvPr/>
        </p:nvSpPr>
        <p:spPr>
          <a:xfrm>
            <a:off x="8037012" y="2650063"/>
            <a:ext cx="256800" cy="2568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9"/>
          <p:cNvSpPr/>
          <p:nvPr/>
        </p:nvSpPr>
        <p:spPr>
          <a:xfrm>
            <a:off x="8081862" y="2694913"/>
            <a:ext cx="167100" cy="1671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9"/>
          <p:cNvSpPr/>
          <p:nvPr/>
        </p:nvSpPr>
        <p:spPr>
          <a:xfrm>
            <a:off x="8120712" y="2733763"/>
            <a:ext cx="89400" cy="89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1" name="Google Shape;771;p39"/>
          <p:cNvCxnSpPr>
            <a:stCxn id="757" idx="4"/>
            <a:endCxn id="751" idx="0"/>
          </p:cNvCxnSpPr>
          <p:nvPr/>
        </p:nvCxnSpPr>
        <p:spPr>
          <a:xfrm flipH="1" rot="-5400000">
            <a:off x="4375291" y="2767085"/>
            <a:ext cx="201600" cy="546300"/>
          </a:xfrm>
          <a:prstGeom prst="bentConnector3">
            <a:avLst>
              <a:gd fmla="val 50022" name="adj1"/>
            </a:avLst>
          </a:prstGeom>
          <a:noFill/>
          <a:ln cap="flat" cmpd="sng" w="28575">
            <a:solidFill>
              <a:srgbClr val="465362"/>
            </a:solidFill>
            <a:prstDash val="solid"/>
            <a:round/>
            <a:headEnd len="med" w="med" type="none"/>
            <a:tailEnd len="med" w="med" type="none"/>
          </a:ln>
        </p:spPr>
      </p:cxnSp>
      <p:cxnSp>
        <p:nvCxnSpPr>
          <p:cNvPr id="772" name="Google Shape;772;p39"/>
          <p:cNvCxnSpPr>
            <a:stCxn id="752" idx="2"/>
            <a:endCxn id="758" idx="0"/>
          </p:cNvCxnSpPr>
          <p:nvPr/>
        </p:nvCxnSpPr>
        <p:spPr>
          <a:xfrm rot="5400000">
            <a:off x="6021875" y="1954100"/>
            <a:ext cx="549000" cy="777600"/>
          </a:xfrm>
          <a:prstGeom prst="bentConnector3">
            <a:avLst>
              <a:gd fmla="val 50012" name="adj1"/>
            </a:avLst>
          </a:prstGeom>
          <a:noFill/>
          <a:ln cap="flat" cmpd="sng" w="28575">
            <a:solidFill>
              <a:srgbClr val="011936"/>
            </a:solidFill>
            <a:prstDash val="solid"/>
            <a:round/>
            <a:headEnd len="med" w="med" type="none"/>
            <a:tailEnd len="med" w="med" type="none"/>
          </a:ln>
        </p:spPr>
      </p:cxnSp>
      <p:cxnSp>
        <p:nvCxnSpPr>
          <p:cNvPr id="773" name="Google Shape;773;p39"/>
          <p:cNvCxnSpPr>
            <a:stCxn id="753" idx="0"/>
            <a:endCxn id="756" idx="4"/>
          </p:cNvCxnSpPr>
          <p:nvPr/>
        </p:nvCxnSpPr>
        <p:spPr>
          <a:xfrm rot="-5400000">
            <a:off x="7757525" y="2715500"/>
            <a:ext cx="184200" cy="631800"/>
          </a:xfrm>
          <a:prstGeom prst="bentConnector3">
            <a:avLst>
              <a:gd fmla="val 49969" name="adj1"/>
            </a:avLst>
          </a:prstGeom>
          <a:noFill/>
          <a:ln cap="flat" cmpd="sng" w="28575">
            <a:solidFill>
              <a:srgbClr val="FF0000"/>
            </a:solidFill>
            <a:prstDash val="solid"/>
            <a:round/>
            <a:headEnd len="med" w="med" type="none"/>
            <a:tailEnd len="med" w="med" type="none"/>
          </a:ln>
        </p:spPr>
      </p:cxnSp>
      <p:cxnSp>
        <p:nvCxnSpPr>
          <p:cNvPr id="774" name="Google Shape;774;p39"/>
          <p:cNvCxnSpPr>
            <a:stCxn id="748" idx="2"/>
            <a:endCxn id="746" idx="2"/>
          </p:cNvCxnSpPr>
          <p:nvPr/>
        </p:nvCxnSpPr>
        <p:spPr>
          <a:xfrm rot="5400000">
            <a:off x="908250" y="2446100"/>
            <a:ext cx="575400" cy="89400"/>
          </a:xfrm>
          <a:prstGeom prst="bentConnector4">
            <a:avLst>
              <a:gd fmla="val 36009" name="adj1"/>
              <a:gd fmla="val 366515" name="adj2"/>
            </a:avLst>
          </a:prstGeom>
          <a:noFill/>
          <a:ln cap="flat" cmpd="sng" w="28575">
            <a:solidFill>
              <a:srgbClr val="C0DFA1"/>
            </a:solidFill>
            <a:prstDash val="solid"/>
            <a:round/>
            <a:headEnd len="med" w="med" type="none"/>
            <a:tailEnd len="med" w="med" type="none"/>
          </a:ln>
        </p:spPr>
      </p:cxnSp>
      <p:cxnSp>
        <p:nvCxnSpPr>
          <p:cNvPr id="775" name="Google Shape;775;p39"/>
          <p:cNvCxnSpPr>
            <a:stCxn id="749" idx="0"/>
            <a:endCxn id="747" idx="4"/>
          </p:cNvCxnSpPr>
          <p:nvPr/>
        </p:nvCxnSpPr>
        <p:spPr>
          <a:xfrm rot="-5400000">
            <a:off x="1737800" y="3093375"/>
            <a:ext cx="662100" cy="354300"/>
          </a:xfrm>
          <a:prstGeom prst="bentConnector3">
            <a:avLst>
              <a:gd fmla="val 50003" name="adj1"/>
            </a:avLst>
          </a:prstGeom>
          <a:noFill/>
          <a:ln cap="flat" cmpd="sng" w="28575">
            <a:solidFill>
              <a:srgbClr val="9FC490"/>
            </a:solidFill>
            <a:prstDash val="solid"/>
            <a:round/>
            <a:headEnd len="med" w="med" type="none"/>
            <a:tailEnd len="med" w="med" type="none"/>
          </a:ln>
        </p:spPr>
      </p:cxnSp>
      <p:cxnSp>
        <p:nvCxnSpPr>
          <p:cNvPr id="776" name="Google Shape;776;p39"/>
          <p:cNvCxnSpPr>
            <a:stCxn id="750" idx="2"/>
            <a:endCxn id="763" idx="1"/>
          </p:cNvCxnSpPr>
          <p:nvPr/>
        </p:nvCxnSpPr>
        <p:spPr>
          <a:xfrm rot="5400000">
            <a:off x="3037250" y="2381525"/>
            <a:ext cx="482100" cy="125100"/>
          </a:xfrm>
          <a:prstGeom prst="bentConnector4">
            <a:avLst>
              <a:gd fmla="val 39535" name="adj1"/>
              <a:gd fmla="val 290398" name="adj2"/>
            </a:avLst>
          </a:prstGeom>
          <a:noFill/>
          <a:ln cap="flat" cmpd="sng" w="28575">
            <a:solidFill>
              <a:srgbClr val="82A3A1"/>
            </a:solidFill>
            <a:prstDash val="solid"/>
            <a:round/>
            <a:headEnd len="med" w="med" type="none"/>
            <a:tailEnd len="med" w="med" type="none"/>
          </a:ln>
        </p:spPr>
      </p:cxnSp>
      <p:pic>
        <p:nvPicPr>
          <p:cNvPr id="777" name="Google Shape;777;p39"/>
          <p:cNvPicPr preferRelativeResize="0"/>
          <p:nvPr/>
        </p:nvPicPr>
        <p:blipFill>
          <a:blip r:embed="rId5">
            <a:alphaModFix/>
          </a:blip>
          <a:stretch>
            <a:fillRect/>
          </a:stretch>
        </p:blipFill>
        <p:spPr>
          <a:xfrm>
            <a:off x="537252" y="1417479"/>
            <a:ext cx="1402500" cy="566234"/>
          </a:xfrm>
          <a:prstGeom prst="rect">
            <a:avLst/>
          </a:prstGeom>
          <a:noFill/>
          <a:ln>
            <a:noFill/>
          </a:ln>
        </p:spPr>
      </p:pic>
      <p:sp>
        <p:nvSpPr>
          <p:cNvPr id="778" name="Google Shape;778;p39"/>
          <p:cNvSpPr txBox="1"/>
          <p:nvPr/>
        </p:nvSpPr>
        <p:spPr>
          <a:xfrm>
            <a:off x="837450" y="2921888"/>
            <a:ext cx="949200" cy="20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Montserrat"/>
                <a:ea typeface="Montserrat"/>
                <a:cs typeface="Montserrat"/>
                <a:sym typeface="Montserrat"/>
              </a:rPr>
              <a:t>17-03-2019</a:t>
            </a:r>
            <a:endParaRPr b="1"/>
          </a:p>
        </p:txBody>
      </p:sp>
      <p:sp>
        <p:nvSpPr>
          <p:cNvPr id="779" name="Google Shape;779;p39"/>
          <p:cNvSpPr txBox="1"/>
          <p:nvPr/>
        </p:nvSpPr>
        <p:spPr>
          <a:xfrm>
            <a:off x="2749875" y="2909013"/>
            <a:ext cx="949200" cy="20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Montserrat"/>
                <a:ea typeface="Montserrat"/>
                <a:cs typeface="Montserrat"/>
                <a:sym typeface="Montserrat"/>
              </a:rPr>
              <a:t>17-06-2019</a:t>
            </a:r>
            <a:endParaRPr b="1"/>
          </a:p>
        </p:txBody>
      </p:sp>
      <p:pic>
        <p:nvPicPr>
          <p:cNvPr id="780" name="Google Shape;780;p39"/>
          <p:cNvPicPr preferRelativeResize="0"/>
          <p:nvPr/>
        </p:nvPicPr>
        <p:blipFill>
          <a:blip r:embed="rId6">
            <a:alphaModFix/>
          </a:blip>
          <a:stretch>
            <a:fillRect/>
          </a:stretch>
        </p:blipFill>
        <p:spPr>
          <a:xfrm>
            <a:off x="7916625" y="3284325"/>
            <a:ext cx="1041675" cy="1036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4">
            <a:alphaModFix/>
          </a:blip>
          <a:stretch>
            <a:fillRect/>
          </a:stretch>
        </a:blipFill>
      </p:bgPr>
    </p:bg>
    <p:spTree>
      <p:nvGrpSpPr>
        <p:cNvPr id="784" name="Shape 784"/>
        <p:cNvGrpSpPr/>
        <p:nvPr/>
      </p:nvGrpSpPr>
      <p:grpSpPr>
        <a:xfrm>
          <a:off x="0" y="0"/>
          <a:ext cx="0" cy="0"/>
          <a:chOff x="0" y="0"/>
          <a:chExt cx="0" cy="0"/>
        </a:xfrm>
      </p:grpSpPr>
      <p:graphicFrame>
        <p:nvGraphicFramePr>
          <p:cNvPr id="785" name="Google Shape;785;p40"/>
          <p:cNvGraphicFramePr/>
          <p:nvPr/>
        </p:nvGraphicFramePr>
        <p:xfrm>
          <a:off x="3538613" y="2870025"/>
          <a:ext cx="3000000" cy="3000000"/>
        </p:xfrm>
        <a:graphic>
          <a:graphicData uri="http://schemas.openxmlformats.org/drawingml/2006/table">
            <a:tbl>
              <a:tblPr>
                <a:noFill/>
                <a:tableStyleId>{49D7B286-B90C-468E-B9FA-7A7740696648}</a:tableStyleId>
              </a:tblPr>
              <a:tblGrid>
                <a:gridCol w="1830925"/>
                <a:gridCol w="903675"/>
                <a:gridCol w="791925"/>
              </a:tblGrid>
              <a:tr h="251450">
                <a:tc>
                  <a:txBody>
                    <a:bodyPr>
                      <a:noAutofit/>
                    </a:bodyPr>
                    <a:lstStyle/>
                    <a:p>
                      <a:pPr indent="0" lvl="0" marL="0" rtl="0" algn="l">
                        <a:spcBef>
                          <a:spcPts val="0"/>
                        </a:spcBef>
                        <a:spcAft>
                          <a:spcPts val="0"/>
                        </a:spcAft>
                        <a:buNone/>
                      </a:pPr>
                      <a:r>
                        <a:t/>
                      </a:r>
                      <a:endParaRPr>
                        <a:latin typeface="Montserrat"/>
                        <a:ea typeface="Montserrat"/>
                        <a:cs typeface="Montserrat"/>
                        <a:sym typeface="Montserra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Spotify (L)</a:t>
                      </a:r>
                      <a:endParaRPr sz="1000">
                        <a:latin typeface="Montserrat"/>
                        <a:ea typeface="Montserrat"/>
                        <a:cs typeface="Montserrat"/>
                        <a:sym typeface="Montserra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Start up (S)</a:t>
                      </a:r>
                      <a:endParaRPr sz="1000">
                        <a:latin typeface="Montserrat"/>
                        <a:ea typeface="Montserrat"/>
                        <a:cs typeface="Montserrat"/>
                        <a:sym typeface="Montserra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77500">
                <a:tc>
                  <a:txBody>
                    <a:bodyPr>
                      <a:noAutofit/>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Served users per month</a:t>
                      </a:r>
                      <a:endParaRPr sz="1000">
                        <a:latin typeface="Montserrat"/>
                        <a:ea typeface="Montserrat"/>
                        <a:cs typeface="Montserrat"/>
                        <a:sym typeface="Montserra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55775</a:t>
                      </a:r>
                      <a:endParaRPr sz="1000">
                        <a:latin typeface="Montserrat"/>
                        <a:ea typeface="Montserrat"/>
                        <a:cs typeface="Montserrat"/>
                        <a:sym typeface="Montserra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2500</a:t>
                      </a:r>
                      <a:endParaRPr sz="1000">
                        <a:latin typeface="Montserrat"/>
                        <a:ea typeface="Montserrat"/>
                        <a:cs typeface="Montserrat"/>
                        <a:sym typeface="Montserra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77500">
                <a:tc>
                  <a:txBody>
                    <a:bodyPr>
                      <a:noAutofit/>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Served users per year</a:t>
                      </a:r>
                      <a:endParaRPr sz="1000">
                        <a:latin typeface="Montserrat"/>
                        <a:ea typeface="Montserrat"/>
                        <a:cs typeface="Montserrat"/>
                        <a:sym typeface="Montserra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669,296</a:t>
                      </a:r>
                      <a:endParaRPr sz="1000">
                        <a:latin typeface="Montserrat"/>
                        <a:ea typeface="Montserrat"/>
                        <a:cs typeface="Montserrat"/>
                        <a:sym typeface="Montserra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30000</a:t>
                      </a:r>
                      <a:endParaRPr sz="1000">
                        <a:latin typeface="Montserrat"/>
                        <a:ea typeface="Montserrat"/>
                        <a:cs typeface="Montserrat"/>
                        <a:sym typeface="Montserra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77500">
                <a:tc>
                  <a:txBody>
                    <a:bodyPr>
                      <a:noAutofit/>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Users generated revenue</a:t>
                      </a:r>
                      <a:endParaRPr sz="1000">
                        <a:latin typeface="Montserrat"/>
                        <a:ea typeface="Montserrat"/>
                        <a:cs typeface="Montserrat"/>
                        <a:sym typeface="Montserra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€8,031,552</a:t>
                      </a:r>
                      <a:endParaRPr sz="1000">
                        <a:latin typeface="Montserrat"/>
                        <a:ea typeface="Montserrat"/>
                        <a:cs typeface="Montserrat"/>
                        <a:sym typeface="Montserra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€900,000</a:t>
                      </a:r>
                      <a:endParaRPr sz="1000">
                        <a:latin typeface="Montserrat"/>
                        <a:ea typeface="Montserrat"/>
                        <a:cs typeface="Montserrat"/>
                        <a:sym typeface="Montserra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11575">
                <a:tc>
                  <a:txBody>
                    <a:bodyPr>
                      <a:noAutofit/>
                    </a:bodyPr>
                    <a:lstStyle/>
                    <a:p>
                      <a:pPr indent="0" lvl="0" marL="0" rtl="0" algn="l">
                        <a:lnSpc>
                          <a:spcPct val="115000"/>
                        </a:lnSpc>
                        <a:spcBef>
                          <a:spcPts val="0"/>
                        </a:spcBef>
                        <a:spcAft>
                          <a:spcPts val="0"/>
                        </a:spcAft>
                        <a:buNone/>
                      </a:pPr>
                      <a:r>
                        <a:rPr lang="en" sz="1000">
                          <a:solidFill>
                            <a:srgbClr val="CCCCCC"/>
                          </a:solidFill>
                          <a:latin typeface="Montserrat"/>
                          <a:ea typeface="Montserrat"/>
                          <a:cs typeface="Montserrat"/>
                          <a:sym typeface="Montserrat"/>
                        </a:rPr>
                        <a:t>if Basic</a:t>
                      </a:r>
                      <a:endParaRPr sz="1000">
                        <a:solidFill>
                          <a:srgbClr val="CCCCCC"/>
                        </a:solidFill>
                        <a:latin typeface="Montserrat"/>
                        <a:ea typeface="Montserrat"/>
                        <a:cs typeface="Montserrat"/>
                        <a:sym typeface="Montserra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r">
                        <a:lnSpc>
                          <a:spcPct val="115000"/>
                        </a:lnSpc>
                        <a:spcBef>
                          <a:spcPts val="0"/>
                        </a:spcBef>
                        <a:spcAft>
                          <a:spcPts val="0"/>
                        </a:spcAft>
                        <a:buNone/>
                      </a:pPr>
                      <a:r>
                        <a:rPr lang="en" sz="1000">
                          <a:solidFill>
                            <a:srgbClr val="CCCCCC"/>
                          </a:solidFill>
                          <a:latin typeface="Montserrat"/>
                          <a:ea typeface="Montserrat"/>
                          <a:cs typeface="Montserrat"/>
                          <a:sym typeface="Montserrat"/>
                        </a:rPr>
                        <a:t>€826,410</a:t>
                      </a:r>
                      <a:endParaRPr sz="1000">
                        <a:solidFill>
                          <a:srgbClr val="CCCCCC"/>
                        </a:solidFill>
                        <a:latin typeface="Montserrat"/>
                        <a:ea typeface="Montserrat"/>
                        <a:cs typeface="Montserrat"/>
                        <a:sym typeface="Montserra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r">
                        <a:lnSpc>
                          <a:spcPct val="115000"/>
                        </a:lnSpc>
                        <a:spcBef>
                          <a:spcPts val="0"/>
                        </a:spcBef>
                        <a:spcAft>
                          <a:spcPts val="0"/>
                        </a:spcAft>
                        <a:buNone/>
                      </a:pPr>
                      <a:r>
                        <a:rPr lang="en" sz="1000">
                          <a:solidFill>
                            <a:srgbClr val="CCCCCC"/>
                          </a:solidFill>
                          <a:latin typeface="Montserrat"/>
                          <a:ea typeface="Montserrat"/>
                          <a:cs typeface="Montserrat"/>
                          <a:sym typeface="Montserrat"/>
                        </a:rPr>
                        <a:t>€37,042</a:t>
                      </a:r>
                      <a:endParaRPr sz="1000">
                        <a:solidFill>
                          <a:srgbClr val="CCCCCC"/>
                        </a:solidFill>
                        <a:latin typeface="Montserrat"/>
                        <a:ea typeface="Montserrat"/>
                        <a:cs typeface="Montserrat"/>
                        <a:sym typeface="Montserra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11575">
                <a:tc>
                  <a:txBody>
                    <a:bodyPr>
                      <a:noAutofit/>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if Goal</a:t>
                      </a:r>
                      <a:endParaRPr sz="1000">
                        <a:latin typeface="Montserrat"/>
                        <a:ea typeface="Montserrat"/>
                        <a:cs typeface="Montserrat"/>
                        <a:sym typeface="Montserra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€542,482</a:t>
                      </a:r>
                      <a:endParaRPr sz="1000">
                        <a:latin typeface="Montserrat"/>
                        <a:ea typeface="Montserrat"/>
                        <a:cs typeface="Montserrat"/>
                        <a:sym typeface="Montserra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€24,167</a:t>
                      </a:r>
                      <a:endParaRPr sz="1000">
                        <a:latin typeface="Montserrat"/>
                        <a:ea typeface="Montserrat"/>
                        <a:cs typeface="Montserrat"/>
                        <a:sym typeface="Montserra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11575">
                <a:tc>
                  <a:txBody>
                    <a:bodyPr>
                      <a:noAutofit/>
                    </a:bodyPr>
                    <a:lstStyle/>
                    <a:p>
                      <a:pPr indent="0" lvl="0" marL="0" rtl="0" algn="l">
                        <a:lnSpc>
                          <a:spcPct val="115000"/>
                        </a:lnSpc>
                        <a:spcBef>
                          <a:spcPts val="0"/>
                        </a:spcBef>
                        <a:spcAft>
                          <a:spcPts val="0"/>
                        </a:spcAft>
                        <a:buNone/>
                      </a:pPr>
                      <a:r>
                        <a:rPr lang="en" sz="1000">
                          <a:solidFill>
                            <a:srgbClr val="CCCCCC"/>
                          </a:solidFill>
                          <a:latin typeface="Montserrat"/>
                          <a:ea typeface="Montserrat"/>
                          <a:cs typeface="Montserrat"/>
                          <a:sym typeface="Montserrat"/>
                        </a:rPr>
                        <a:t>if Premium</a:t>
                      </a:r>
                      <a:endParaRPr sz="1000">
                        <a:solidFill>
                          <a:srgbClr val="CCCCCC"/>
                        </a:solidFill>
                        <a:latin typeface="Montserrat"/>
                        <a:ea typeface="Montserrat"/>
                        <a:cs typeface="Montserrat"/>
                        <a:sym typeface="Montserra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r">
                        <a:lnSpc>
                          <a:spcPct val="115000"/>
                        </a:lnSpc>
                        <a:spcBef>
                          <a:spcPts val="0"/>
                        </a:spcBef>
                        <a:spcAft>
                          <a:spcPts val="0"/>
                        </a:spcAft>
                        <a:buNone/>
                      </a:pPr>
                      <a:r>
                        <a:rPr lang="en" sz="1000">
                          <a:solidFill>
                            <a:srgbClr val="CCCCCC"/>
                          </a:solidFill>
                          <a:latin typeface="Montserrat"/>
                          <a:ea typeface="Montserrat"/>
                          <a:cs typeface="Montserrat"/>
                          <a:sym typeface="Montserrat"/>
                        </a:rPr>
                        <a:t>€401,578</a:t>
                      </a:r>
                      <a:endParaRPr sz="1000">
                        <a:solidFill>
                          <a:srgbClr val="CCCCCC"/>
                        </a:solidFill>
                        <a:latin typeface="Montserrat"/>
                        <a:ea typeface="Montserrat"/>
                        <a:cs typeface="Montserrat"/>
                        <a:sym typeface="Montserra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r">
                        <a:lnSpc>
                          <a:spcPct val="115000"/>
                        </a:lnSpc>
                        <a:spcBef>
                          <a:spcPts val="0"/>
                        </a:spcBef>
                        <a:spcAft>
                          <a:spcPts val="0"/>
                        </a:spcAft>
                        <a:buNone/>
                      </a:pPr>
                      <a:r>
                        <a:rPr lang="en" sz="1000">
                          <a:solidFill>
                            <a:srgbClr val="CCCCCC"/>
                          </a:solidFill>
                          <a:latin typeface="Montserrat"/>
                          <a:ea typeface="Montserrat"/>
                          <a:cs typeface="Montserrat"/>
                          <a:sym typeface="Montserrat"/>
                        </a:rPr>
                        <a:t>€19,228</a:t>
                      </a:r>
                      <a:endParaRPr sz="1000">
                        <a:solidFill>
                          <a:srgbClr val="CCCCCC"/>
                        </a:solidFill>
                        <a:latin typeface="Montserrat"/>
                        <a:ea typeface="Montserrat"/>
                        <a:cs typeface="Montserrat"/>
                        <a:sym typeface="Montserra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
        <p:nvSpPr>
          <p:cNvPr id="786" name="Google Shape;786;p40"/>
          <p:cNvSpPr txBox="1"/>
          <p:nvPr/>
        </p:nvSpPr>
        <p:spPr>
          <a:xfrm>
            <a:off x="914400" y="-2325"/>
            <a:ext cx="8229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Montserrat"/>
                <a:ea typeface="Montserrat"/>
                <a:cs typeface="Montserrat"/>
                <a:sym typeface="Montserrat"/>
              </a:rPr>
              <a:t>You might think that UDAPTOR is this</a:t>
            </a:r>
            <a:endParaRPr sz="2800">
              <a:solidFill>
                <a:srgbClr val="000000"/>
              </a:solidFill>
              <a:latin typeface="Montserrat"/>
              <a:ea typeface="Montserrat"/>
              <a:cs typeface="Montserrat"/>
              <a:sym typeface="Montserrat"/>
            </a:endParaRPr>
          </a:p>
        </p:txBody>
      </p:sp>
      <p:pic>
        <p:nvPicPr>
          <p:cNvPr id="787" name="Google Shape;787;p40"/>
          <p:cNvPicPr preferRelativeResize="0"/>
          <p:nvPr/>
        </p:nvPicPr>
        <p:blipFill rotWithShape="1">
          <a:blip r:embed="rId5">
            <a:alphaModFix/>
          </a:blip>
          <a:srcRect b="48970" l="37954" r="36992" t="31381"/>
          <a:stretch/>
        </p:blipFill>
        <p:spPr>
          <a:xfrm>
            <a:off x="237249" y="123025"/>
            <a:ext cx="411450" cy="322000"/>
          </a:xfrm>
          <a:prstGeom prst="rect">
            <a:avLst/>
          </a:prstGeom>
          <a:noFill/>
          <a:ln>
            <a:noFill/>
          </a:ln>
        </p:spPr>
      </p:pic>
      <p:pic>
        <p:nvPicPr>
          <p:cNvPr id="788" name="Google Shape;788;p40"/>
          <p:cNvPicPr preferRelativeResize="0"/>
          <p:nvPr/>
        </p:nvPicPr>
        <p:blipFill>
          <a:blip r:embed="rId6">
            <a:alphaModFix/>
          </a:blip>
          <a:stretch>
            <a:fillRect/>
          </a:stretch>
        </p:blipFill>
        <p:spPr>
          <a:xfrm>
            <a:off x="1497725" y="871800"/>
            <a:ext cx="1564500" cy="1043000"/>
          </a:xfrm>
          <a:prstGeom prst="rect">
            <a:avLst/>
          </a:prstGeom>
          <a:noFill/>
          <a:ln>
            <a:noFill/>
          </a:ln>
        </p:spPr>
      </p:pic>
      <p:pic>
        <p:nvPicPr>
          <p:cNvPr id="789" name="Google Shape;789;p40"/>
          <p:cNvPicPr preferRelativeResize="0"/>
          <p:nvPr/>
        </p:nvPicPr>
        <p:blipFill rotWithShape="1">
          <a:blip r:embed="rId7">
            <a:alphaModFix/>
          </a:blip>
          <a:srcRect b="27416" l="0" r="0" t="8852"/>
          <a:stretch/>
        </p:blipFill>
        <p:spPr>
          <a:xfrm>
            <a:off x="4560137" y="2007506"/>
            <a:ext cx="3919097" cy="1403227"/>
          </a:xfrm>
          <a:prstGeom prst="rect">
            <a:avLst/>
          </a:prstGeom>
          <a:noFill/>
          <a:ln>
            <a:noFill/>
          </a:ln>
        </p:spPr>
      </p:pic>
      <p:pic>
        <p:nvPicPr>
          <p:cNvPr id="790" name="Google Shape;790;p40"/>
          <p:cNvPicPr preferRelativeResize="0"/>
          <p:nvPr/>
        </p:nvPicPr>
        <p:blipFill>
          <a:blip r:embed="rId8">
            <a:alphaModFix/>
          </a:blip>
          <a:stretch>
            <a:fillRect/>
          </a:stretch>
        </p:blipFill>
        <p:spPr>
          <a:xfrm>
            <a:off x="6549677" y="2486680"/>
            <a:ext cx="1303063" cy="714863"/>
          </a:xfrm>
          <a:prstGeom prst="rect">
            <a:avLst/>
          </a:prstGeom>
          <a:noFill/>
          <a:ln>
            <a:noFill/>
          </a:ln>
        </p:spPr>
      </p:pic>
      <p:pic>
        <p:nvPicPr>
          <p:cNvPr id="791" name="Google Shape;791;p40"/>
          <p:cNvPicPr preferRelativeResize="0"/>
          <p:nvPr/>
        </p:nvPicPr>
        <p:blipFill>
          <a:blip r:embed="rId9">
            <a:alphaModFix/>
          </a:blip>
          <a:stretch>
            <a:fillRect/>
          </a:stretch>
        </p:blipFill>
        <p:spPr>
          <a:xfrm>
            <a:off x="4803125" y="2486683"/>
            <a:ext cx="1303063" cy="714847"/>
          </a:xfrm>
          <a:prstGeom prst="rect">
            <a:avLst/>
          </a:prstGeom>
          <a:noFill/>
          <a:ln>
            <a:noFill/>
          </a:ln>
        </p:spPr>
      </p:pic>
      <p:grpSp>
        <p:nvGrpSpPr>
          <p:cNvPr id="792" name="Google Shape;792;p40"/>
          <p:cNvGrpSpPr/>
          <p:nvPr/>
        </p:nvGrpSpPr>
        <p:grpSpPr>
          <a:xfrm>
            <a:off x="7294366" y="3331025"/>
            <a:ext cx="673930" cy="879580"/>
            <a:chOff x="2463929" y="2422925"/>
            <a:chExt cx="673930" cy="879580"/>
          </a:xfrm>
        </p:grpSpPr>
        <p:grpSp>
          <p:nvGrpSpPr>
            <p:cNvPr id="793" name="Google Shape;793;p40"/>
            <p:cNvGrpSpPr/>
            <p:nvPr/>
          </p:nvGrpSpPr>
          <p:grpSpPr>
            <a:xfrm>
              <a:off x="2463929" y="2628697"/>
              <a:ext cx="673808" cy="673808"/>
              <a:chOff x="3944838" y="1452675"/>
              <a:chExt cx="982800" cy="982800"/>
            </a:xfrm>
          </p:grpSpPr>
          <p:grpSp>
            <p:nvGrpSpPr>
              <p:cNvPr id="794" name="Google Shape;794;p40"/>
              <p:cNvGrpSpPr/>
              <p:nvPr/>
            </p:nvGrpSpPr>
            <p:grpSpPr>
              <a:xfrm>
                <a:off x="3944838" y="1452675"/>
                <a:ext cx="982800" cy="982800"/>
                <a:chOff x="3792438" y="3177550"/>
                <a:chExt cx="982800" cy="982800"/>
              </a:xfrm>
            </p:grpSpPr>
            <p:sp>
              <p:nvSpPr>
                <p:cNvPr id="795" name="Google Shape;795;p40"/>
                <p:cNvSpPr/>
                <p:nvPr/>
              </p:nvSpPr>
              <p:spPr>
                <a:xfrm>
                  <a:off x="3792438" y="3177550"/>
                  <a:ext cx="982800" cy="982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6" name="Google Shape;796;p40"/>
                <p:cNvCxnSpPr/>
                <p:nvPr/>
              </p:nvCxnSpPr>
              <p:spPr>
                <a:xfrm>
                  <a:off x="4025313" y="391943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797" name="Google Shape;797;p40"/>
                <p:cNvCxnSpPr/>
                <p:nvPr/>
              </p:nvCxnSpPr>
              <p:spPr>
                <a:xfrm>
                  <a:off x="4209141" y="391943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798" name="Google Shape;798;p40"/>
                <p:cNvCxnSpPr/>
                <p:nvPr/>
              </p:nvCxnSpPr>
              <p:spPr>
                <a:xfrm>
                  <a:off x="4392969" y="391943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799" name="Google Shape;799;p40"/>
                <p:cNvCxnSpPr/>
                <p:nvPr/>
              </p:nvCxnSpPr>
              <p:spPr>
                <a:xfrm>
                  <a:off x="4025313" y="3972650"/>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800" name="Google Shape;800;p40"/>
                <p:cNvCxnSpPr/>
                <p:nvPr/>
              </p:nvCxnSpPr>
              <p:spPr>
                <a:xfrm>
                  <a:off x="4209141" y="3972650"/>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801" name="Google Shape;801;p40"/>
                <p:cNvCxnSpPr/>
                <p:nvPr/>
              </p:nvCxnSpPr>
              <p:spPr>
                <a:xfrm>
                  <a:off x="4392969" y="3972650"/>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802" name="Google Shape;802;p40"/>
                <p:cNvCxnSpPr/>
                <p:nvPr/>
              </p:nvCxnSpPr>
              <p:spPr>
                <a:xfrm>
                  <a:off x="4025313" y="4025863"/>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803" name="Google Shape;803;p40"/>
                <p:cNvCxnSpPr/>
                <p:nvPr/>
              </p:nvCxnSpPr>
              <p:spPr>
                <a:xfrm>
                  <a:off x="4209141" y="4025863"/>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804" name="Google Shape;804;p40"/>
                <p:cNvCxnSpPr/>
                <p:nvPr/>
              </p:nvCxnSpPr>
              <p:spPr>
                <a:xfrm>
                  <a:off x="4392969" y="4025863"/>
                  <a:ext cx="149400" cy="0"/>
                </a:xfrm>
                <a:prstGeom prst="straightConnector1">
                  <a:avLst/>
                </a:prstGeom>
                <a:noFill/>
                <a:ln cap="flat" cmpd="sng" w="19050">
                  <a:solidFill>
                    <a:schemeClr val="dk2"/>
                  </a:solidFill>
                  <a:prstDash val="solid"/>
                  <a:round/>
                  <a:headEnd len="med" w="med" type="none"/>
                  <a:tailEnd len="med" w="med" type="none"/>
                </a:ln>
              </p:spPr>
            </p:cxnSp>
          </p:grpSp>
          <p:grpSp>
            <p:nvGrpSpPr>
              <p:cNvPr id="805" name="Google Shape;805;p40"/>
              <p:cNvGrpSpPr/>
              <p:nvPr/>
            </p:nvGrpSpPr>
            <p:grpSpPr>
              <a:xfrm>
                <a:off x="4177738" y="2141488"/>
                <a:ext cx="517056" cy="0"/>
                <a:chOff x="4025313" y="3919438"/>
                <a:chExt cx="517056" cy="0"/>
              </a:xfrm>
            </p:grpSpPr>
            <p:cxnSp>
              <p:nvCxnSpPr>
                <p:cNvPr id="806" name="Google Shape;806;p40"/>
                <p:cNvCxnSpPr/>
                <p:nvPr/>
              </p:nvCxnSpPr>
              <p:spPr>
                <a:xfrm>
                  <a:off x="4025313" y="391943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807" name="Google Shape;807;p40"/>
                <p:cNvCxnSpPr/>
                <p:nvPr/>
              </p:nvCxnSpPr>
              <p:spPr>
                <a:xfrm>
                  <a:off x="4209141" y="391943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808" name="Google Shape;808;p40"/>
                <p:cNvCxnSpPr/>
                <p:nvPr/>
              </p:nvCxnSpPr>
              <p:spPr>
                <a:xfrm>
                  <a:off x="4392969" y="3919438"/>
                  <a:ext cx="149400" cy="0"/>
                </a:xfrm>
                <a:prstGeom prst="straightConnector1">
                  <a:avLst/>
                </a:prstGeom>
                <a:noFill/>
                <a:ln cap="flat" cmpd="sng" w="19050">
                  <a:solidFill>
                    <a:schemeClr val="dk2"/>
                  </a:solidFill>
                  <a:prstDash val="solid"/>
                  <a:round/>
                  <a:headEnd len="med" w="med" type="none"/>
                  <a:tailEnd len="med" w="med" type="none"/>
                </a:ln>
              </p:spPr>
            </p:cxnSp>
          </p:grpSp>
          <p:grpSp>
            <p:nvGrpSpPr>
              <p:cNvPr id="809" name="Google Shape;809;p40"/>
              <p:cNvGrpSpPr/>
              <p:nvPr/>
            </p:nvGrpSpPr>
            <p:grpSpPr>
              <a:xfrm>
                <a:off x="4177738" y="2089463"/>
                <a:ext cx="517056" cy="0"/>
                <a:chOff x="4025313" y="3923688"/>
                <a:chExt cx="517056" cy="0"/>
              </a:xfrm>
            </p:grpSpPr>
            <p:cxnSp>
              <p:nvCxnSpPr>
                <p:cNvPr id="810" name="Google Shape;810;p40"/>
                <p:cNvCxnSpPr/>
                <p:nvPr/>
              </p:nvCxnSpPr>
              <p:spPr>
                <a:xfrm>
                  <a:off x="4025313" y="392368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811" name="Google Shape;811;p40"/>
                <p:cNvCxnSpPr/>
                <p:nvPr/>
              </p:nvCxnSpPr>
              <p:spPr>
                <a:xfrm>
                  <a:off x="4209141" y="392368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812" name="Google Shape;812;p40"/>
                <p:cNvCxnSpPr/>
                <p:nvPr/>
              </p:nvCxnSpPr>
              <p:spPr>
                <a:xfrm>
                  <a:off x="4392969" y="3923688"/>
                  <a:ext cx="149400" cy="0"/>
                </a:xfrm>
                <a:prstGeom prst="straightConnector1">
                  <a:avLst/>
                </a:prstGeom>
                <a:noFill/>
                <a:ln cap="flat" cmpd="sng" w="19050">
                  <a:solidFill>
                    <a:schemeClr val="dk2"/>
                  </a:solidFill>
                  <a:prstDash val="solid"/>
                  <a:round/>
                  <a:headEnd len="med" w="med" type="none"/>
                  <a:tailEnd len="med" w="med" type="none"/>
                </a:ln>
              </p:spPr>
            </p:cxnSp>
          </p:grpSp>
          <p:grpSp>
            <p:nvGrpSpPr>
              <p:cNvPr id="813" name="Google Shape;813;p40"/>
              <p:cNvGrpSpPr/>
              <p:nvPr/>
            </p:nvGrpSpPr>
            <p:grpSpPr>
              <a:xfrm>
                <a:off x="4177738" y="2037438"/>
                <a:ext cx="517056" cy="0"/>
                <a:chOff x="4025313" y="3923688"/>
                <a:chExt cx="517056" cy="0"/>
              </a:xfrm>
            </p:grpSpPr>
            <p:cxnSp>
              <p:nvCxnSpPr>
                <p:cNvPr id="814" name="Google Shape;814;p40"/>
                <p:cNvCxnSpPr/>
                <p:nvPr/>
              </p:nvCxnSpPr>
              <p:spPr>
                <a:xfrm>
                  <a:off x="4025313" y="392368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815" name="Google Shape;815;p40"/>
                <p:cNvCxnSpPr/>
                <p:nvPr/>
              </p:nvCxnSpPr>
              <p:spPr>
                <a:xfrm>
                  <a:off x="4209141" y="392368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816" name="Google Shape;816;p40"/>
                <p:cNvCxnSpPr/>
                <p:nvPr/>
              </p:nvCxnSpPr>
              <p:spPr>
                <a:xfrm>
                  <a:off x="4392969" y="3923688"/>
                  <a:ext cx="149400" cy="0"/>
                </a:xfrm>
                <a:prstGeom prst="straightConnector1">
                  <a:avLst/>
                </a:prstGeom>
                <a:noFill/>
                <a:ln cap="flat" cmpd="sng" w="19050">
                  <a:solidFill>
                    <a:schemeClr val="dk2"/>
                  </a:solidFill>
                  <a:prstDash val="solid"/>
                  <a:round/>
                  <a:headEnd len="med" w="med" type="none"/>
                  <a:tailEnd len="med" w="med" type="none"/>
                </a:ln>
              </p:spPr>
            </p:cxnSp>
          </p:grpSp>
        </p:grpSp>
        <p:sp>
          <p:nvSpPr>
            <p:cNvPr id="817" name="Google Shape;817;p40"/>
            <p:cNvSpPr/>
            <p:nvPr/>
          </p:nvSpPr>
          <p:spPr>
            <a:xfrm>
              <a:off x="2464059" y="2422925"/>
              <a:ext cx="673800" cy="6738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8" name="Google Shape;818;p40"/>
            <p:cNvPicPr preferRelativeResize="0"/>
            <p:nvPr/>
          </p:nvPicPr>
          <p:blipFill rotWithShape="1">
            <a:blip r:embed="rId5">
              <a:alphaModFix/>
            </a:blip>
            <a:srcRect b="48970" l="37954" r="36992" t="31381"/>
            <a:stretch/>
          </p:blipFill>
          <p:spPr>
            <a:xfrm>
              <a:off x="2557391" y="2569198"/>
              <a:ext cx="485641" cy="380068"/>
            </a:xfrm>
            <a:prstGeom prst="rect">
              <a:avLst/>
            </a:prstGeom>
            <a:noFill/>
            <a:ln>
              <a:noFill/>
            </a:ln>
          </p:spPr>
        </p:pic>
      </p:grpSp>
      <p:grpSp>
        <p:nvGrpSpPr>
          <p:cNvPr id="819" name="Google Shape;819;p40"/>
          <p:cNvGrpSpPr/>
          <p:nvPr/>
        </p:nvGrpSpPr>
        <p:grpSpPr>
          <a:xfrm>
            <a:off x="3351845" y="2103382"/>
            <a:ext cx="885421" cy="854043"/>
            <a:chOff x="601775" y="1884550"/>
            <a:chExt cx="1235069" cy="1191300"/>
          </a:xfrm>
        </p:grpSpPr>
        <p:sp>
          <p:nvSpPr>
            <p:cNvPr id="820" name="Google Shape;820;p40"/>
            <p:cNvSpPr/>
            <p:nvPr/>
          </p:nvSpPr>
          <p:spPr>
            <a:xfrm>
              <a:off x="604144" y="1884550"/>
              <a:ext cx="1232700" cy="1191300"/>
            </a:xfrm>
            <a:prstGeom prst="rect">
              <a:avLst/>
            </a:prstGeom>
            <a:solidFill>
              <a:srgbClr val="0119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1" name="Google Shape;821;p40"/>
            <p:cNvPicPr preferRelativeResize="0"/>
            <p:nvPr/>
          </p:nvPicPr>
          <p:blipFill>
            <a:blip r:embed="rId10">
              <a:alphaModFix/>
            </a:blip>
            <a:stretch>
              <a:fillRect/>
            </a:stretch>
          </p:blipFill>
          <p:spPr>
            <a:xfrm>
              <a:off x="962087" y="2349012"/>
              <a:ext cx="516751" cy="516749"/>
            </a:xfrm>
            <a:prstGeom prst="rect">
              <a:avLst/>
            </a:prstGeom>
            <a:noFill/>
            <a:ln>
              <a:noFill/>
            </a:ln>
          </p:spPr>
        </p:pic>
        <p:sp>
          <p:nvSpPr>
            <p:cNvPr id="822" name="Google Shape;822;p40"/>
            <p:cNvSpPr txBox="1"/>
            <p:nvPr/>
          </p:nvSpPr>
          <p:spPr>
            <a:xfrm>
              <a:off x="601775" y="1889625"/>
              <a:ext cx="1232700" cy="404400"/>
            </a:xfrm>
            <a:prstGeom prst="rect">
              <a:avLst/>
            </a:prstGeom>
            <a:noFill/>
            <a:ln>
              <a:noFill/>
            </a:ln>
          </p:spPr>
          <p:txBody>
            <a:bodyPr anchorCtr="0" anchor="ctr" bIns="91425" lIns="91425" spcFirstLastPara="1" rIns="91425" wrap="square" tIns="91425">
              <a:noAutofit/>
            </a:bodyPr>
            <a:lstStyle/>
            <a:p>
              <a:pPr indent="0" lvl="0" marL="0" rtl="0" algn="ctr">
                <a:lnSpc>
                  <a:spcPct val="114000"/>
                </a:lnSpc>
                <a:spcBef>
                  <a:spcPts val="0"/>
                </a:spcBef>
                <a:spcAft>
                  <a:spcPts val="0"/>
                </a:spcAft>
                <a:buNone/>
              </a:pPr>
              <a:r>
                <a:rPr b="1" lang="en" sz="600">
                  <a:solidFill>
                    <a:srgbClr val="FFFFFF"/>
                  </a:solidFill>
                  <a:latin typeface="Montserrat"/>
                  <a:ea typeface="Montserrat"/>
                  <a:cs typeface="Montserrat"/>
                  <a:sym typeface="Montserrat"/>
                </a:rPr>
                <a:t>Competition on saturated market</a:t>
              </a:r>
              <a:endParaRPr b="1" sz="600">
                <a:solidFill>
                  <a:srgbClr val="FFFFFF"/>
                </a:solidFill>
                <a:latin typeface="Montserrat"/>
                <a:ea typeface="Montserrat"/>
                <a:cs typeface="Montserrat"/>
                <a:sym typeface="Montserrat"/>
              </a:endParaRPr>
            </a:p>
          </p:txBody>
        </p:sp>
      </p:grpSp>
      <p:grpSp>
        <p:nvGrpSpPr>
          <p:cNvPr id="823" name="Google Shape;823;p40"/>
          <p:cNvGrpSpPr/>
          <p:nvPr/>
        </p:nvGrpSpPr>
        <p:grpSpPr>
          <a:xfrm>
            <a:off x="2037139" y="2061982"/>
            <a:ext cx="883730" cy="854043"/>
            <a:chOff x="2797825" y="1884550"/>
            <a:chExt cx="1232710" cy="1191300"/>
          </a:xfrm>
        </p:grpSpPr>
        <p:sp>
          <p:nvSpPr>
            <p:cNvPr id="824" name="Google Shape;824;p40"/>
            <p:cNvSpPr/>
            <p:nvPr/>
          </p:nvSpPr>
          <p:spPr>
            <a:xfrm>
              <a:off x="2797835" y="1884550"/>
              <a:ext cx="1232700" cy="1191300"/>
            </a:xfrm>
            <a:prstGeom prst="rect">
              <a:avLst/>
            </a:prstGeom>
            <a:solidFill>
              <a:srgbClr val="4653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5" name="Google Shape;825;p40"/>
            <p:cNvPicPr preferRelativeResize="0"/>
            <p:nvPr/>
          </p:nvPicPr>
          <p:blipFill>
            <a:blip r:embed="rId11">
              <a:alphaModFix/>
            </a:blip>
            <a:stretch>
              <a:fillRect/>
            </a:stretch>
          </p:blipFill>
          <p:spPr>
            <a:xfrm>
              <a:off x="3155805" y="2349002"/>
              <a:ext cx="516771" cy="516769"/>
            </a:xfrm>
            <a:prstGeom prst="rect">
              <a:avLst/>
            </a:prstGeom>
            <a:noFill/>
            <a:ln>
              <a:noFill/>
            </a:ln>
          </p:spPr>
        </p:pic>
        <p:sp>
          <p:nvSpPr>
            <p:cNvPr id="826" name="Google Shape;826;p40"/>
            <p:cNvSpPr txBox="1"/>
            <p:nvPr/>
          </p:nvSpPr>
          <p:spPr>
            <a:xfrm>
              <a:off x="2797825" y="1889625"/>
              <a:ext cx="1232700" cy="404400"/>
            </a:xfrm>
            <a:prstGeom prst="rect">
              <a:avLst/>
            </a:prstGeom>
            <a:noFill/>
            <a:ln>
              <a:noFill/>
            </a:ln>
          </p:spPr>
          <p:txBody>
            <a:bodyPr anchorCtr="0" anchor="ctr" bIns="91425" lIns="91425" spcFirstLastPara="1" rIns="91425" wrap="square" tIns="91425">
              <a:noAutofit/>
            </a:bodyPr>
            <a:lstStyle/>
            <a:p>
              <a:pPr indent="0" lvl="0" marL="0" rtl="0" algn="ctr">
                <a:lnSpc>
                  <a:spcPct val="114000"/>
                </a:lnSpc>
                <a:spcBef>
                  <a:spcPts val="0"/>
                </a:spcBef>
                <a:spcAft>
                  <a:spcPts val="0"/>
                </a:spcAft>
                <a:buNone/>
              </a:pPr>
              <a:r>
                <a:rPr b="1" lang="en" sz="600">
                  <a:solidFill>
                    <a:srgbClr val="FFFFFF"/>
                  </a:solidFill>
                  <a:latin typeface="Montserrat"/>
                  <a:ea typeface="Montserrat"/>
                  <a:cs typeface="Montserrat"/>
                  <a:sym typeface="Montserrat"/>
                </a:rPr>
                <a:t>Entering new market</a:t>
              </a:r>
              <a:endParaRPr b="1" sz="600">
                <a:solidFill>
                  <a:srgbClr val="FFFFFF"/>
                </a:solidFill>
                <a:latin typeface="Montserrat"/>
                <a:ea typeface="Montserrat"/>
                <a:cs typeface="Montserrat"/>
                <a:sym typeface="Montserrat"/>
              </a:endParaRPr>
            </a:p>
          </p:txBody>
        </p:sp>
      </p:grpSp>
      <p:grpSp>
        <p:nvGrpSpPr>
          <p:cNvPr id="827" name="Google Shape;827;p40"/>
          <p:cNvGrpSpPr/>
          <p:nvPr/>
        </p:nvGrpSpPr>
        <p:grpSpPr>
          <a:xfrm>
            <a:off x="1232828" y="1790694"/>
            <a:ext cx="883724" cy="854043"/>
            <a:chOff x="4991525" y="1884550"/>
            <a:chExt cx="1232702" cy="1191300"/>
          </a:xfrm>
        </p:grpSpPr>
        <p:sp>
          <p:nvSpPr>
            <p:cNvPr id="828" name="Google Shape;828;p40"/>
            <p:cNvSpPr/>
            <p:nvPr/>
          </p:nvSpPr>
          <p:spPr>
            <a:xfrm>
              <a:off x="4991527" y="1884550"/>
              <a:ext cx="1232700" cy="1191300"/>
            </a:xfrm>
            <a:prstGeom prst="rect">
              <a:avLst/>
            </a:prstGeom>
            <a:solidFill>
              <a:srgbClr val="82A3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9" name="Google Shape;829;p40"/>
            <p:cNvPicPr preferRelativeResize="0"/>
            <p:nvPr/>
          </p:nvPicPr>
          <p:blipFill>
            <a:blip r:embed="rId12">
              <a:alphaModFix/>
            </a:blip>
            <a:stretch>
              <a:fillRect/>
            </a:stretch>
          </p:blipFill>
          <p:spPr>
            <a:xfrm>
              <a:off x="5355319" y="2349012"/>
              <a:ext cx="516751" cy="516749"/>
            </a:xfrm>
            <a:prstGeom prst="rect">
              <a:avLst/>
            </a:prstGeom>
            <a:noFill/>
            <a:ln>
              <a:noFill/>
            </a:ln>
          </p:spPr>
        </p:pic>
        <p:sp>
          <p:nvSpPr>
            <p:cNvPr id="830" name="Google Shape;830;p40"/>
            <p:cNvSpPr txBox="1"/>
            <p:nvPr/>
          </p:nvSpPr>
          <p:spPr>
            <a:xfrm>
              <a:off x="4991525" y="1889625"/>
              <a:ext cx="1232700" cy="404400"/>
            </a:xfrm>
            <a:prstGeom prst="rect">
              <a:avLst/>
            </a:prstGeom>
            <a:noFill/>
            <a:ln>
              <a:noFill/>
            </a:ln>
          </p:spPr>
          <p:txBody>
            <a:bodyPr anchorCtr="0" anchor="ctr" bIns="91425" lIns="91425" spcFirstLastPara="1" rIns="91425" wrap="square" tIns="91425">
              <a:noAutofit/>
            </a:bodyPr>
            <a:lstStyle/>
            <a:p>
              <a:pPr indent="0" lvl="0" marL="0" rtl="0" algn="ctr">
                <a:lnSpc>
                  <a:spcPct val="114000"/>
                </a:lnSpc>
                <a:spcBef>
                  <a:spcPts val="0"/>
                </a:spcBef>
                <a:spcAft>
                  <a:spcPts val="0"/>
                </a:spcAft>
                <a:buNone/>
              </a:pPr>
              <a:r>
                <a:rPr b="1" lang="en" sz="600">
                  <a:solidFill>
                    <a:srgbClr val="FFFFFF"/>
                  </a:solidFill>
                  <a:latin typeface="Montserrat"/>
                  <a:ea typeface="Montserrat"/>
                  <a:cs typeface="Montserrat"/>
                  <a:sym typeface="Montserrat"/>
                </a:rPr>
                <a:t>Breaking the monopoly</a:t>
              </a:r>
              <a:endParaRPr b="1" sz="600">
                <a:solidFill>
                  <a:srgbClr val="FFFFFF"/>
                </a:solidFill>
                <a:latin typeface="Montserrat"/>
                <a:ea typeface="Montserrat"/>
                <a:cs typeface="Montserrat"/>
                <a:sym typeface="Montserrat"/>
              </a:endParaRPr>
            </a:p>
          </p:txBody>
        </p:sp>
      </p:grpSp>
      <p:sp>
        <p:nvSpPr>
          <p:cNvPr id="831" name="Google Shape;831;p40"/>
          <p:cNvSpPr/>
          <p:nvPr/>
        </p:nvSpPr>
        <p:spPr>
          <a:xfrm>
            <a:off x="4436740" y="764713"/>
            <a:ext cx="2399400" cy="1403100"/>
          </a:xfrm>
          <a:prstGeom prst="rect">
            <a:avLst/>
          </a:prstGeom>
          <a:solidFill>
            <a:srgbClr val="FFFFFF"/>
          </a:solidFill>
          <a:ln cap="flat" cmpd="sng" w="38100">
            <a:solidFill>
              <a:srgbClr val="4653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0"/>
          <p:cNvSpPr/>
          <p:nvPr/>
        </p:nvSpPr>
        <p:spPr>
          <a:xfrm>
            <a:off x="4511112" y="1321281"/>
            <a:ext cx="1416600" cy="746100"/>
          </a:xfrm>
          <a:prstGeom prst="rect">
            <a:avLst/>
          </a:prstGeom>
          <a:noFill/>
          <a:ln cap="flat" cmpd="sng" w="38100">
            <a:solidFill>
              <a:srgbClr val="C0DFA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0"/>
          <p:cNvSpPr/>
          <p:nvPr/>
        </p:nvSpPr>
        <p:spPr>
          <a:xfrm rot="10800000">
            <a:off x="5569184" y="1622666"/>
            <a:ext cx="289200" cy="306900"/>
          </a:xfrm>
          <a:prstGeom prst="foldedCorner">
            <a:avLst>
              <a:gd fmla="val 44566" name="adj"/>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4" name="Google Shape;834;p40"/>
          <p:cNvGrpSpPr/>
          <p:nvPr/>
        </p:nvGrpSpPr>
        <p:grpSpPr>
          <a:xfrm>
            <a:off x="5120534" y="1618785"/>
            <a:ext cx="240996" cy="314603"/>
            <a:chOff x="2108132" y="1561500"/>
            <a:chExt cx="555675" cy="725394"/>
          </a:xfrm>
        </p:grpSpPr>
        <p:grpSp>
          <p:nvGrpSpPr>
            <p:cNvPr id="835" name="Google Shape;835;p40"/>
            <p:cNvGrpSpPr/>
            <p:nvPr/>
          </p:nvGrpSpPr>
          <p:grpSpPr>
            <a:xfrm>
              <a:off x="2108132" y="1731219"/>
              <a:ext cx="555675" cy="555675"/>
              <a:chOff x="3944838" y="1452675"/>
              <a:chExt cx="982800" cy="982800"/>
            </a:xfrm>
          </p:grpSpPr>
          <p:grpSp>
            <p:nvGrpSpPr>
              <p:cNvPr id="836" name="Google Shape;836;p40"/>
              <p:cNvGrpSpPr/>
              <p:nvPr/>
            </p:nvGrpSpPr>
            <p:grpSpPr>
              <a:xfrm>
                <a:off x="3944838" y="1452675"/>
                <a:ext cx="982800" cy="982800"/>
                <a:chOff x="3792438" y="3177550"/>
                <a:chExt cx="982800" cy="982800"/>
              </a:xfrm>
            </p:grpSpPr>
            <p:sp>
              <p:nvSpPr>
                <p:cNvPr id="837" name="Google Shape;837;p40"/>
                <p:cNvSpPr/>
                <p:nvPr/>
              </p:nvSpPr>
              <p:spPr>
                <a:xfrm>
                  <a:off x="3792438" y="3177550"/>
                  <a:ext cx="982800" cy="982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8" name="Google Shape;838;p40"/>
                <p:cNvCxnSpPr/>
                <p:nvPr/>
              </p:nvCxnSpPr>
              <p:spPr>
                <a:xfrm>
                  <a:off x="4025313" y="3919438"/>
                  <a:ext cx="149400" cy="0"/>
                </a:xfrm>
                <a:prstGeom prst="straightConnector1">
                  <a:avLst/>
                </a:prstGeom>
                <a:noFill/>
                <a:ln cap="flat" cmpd="sng" w="9525">
                  <a:solidFill>
                    <a:schemeClr val="dk2"/>
                  </a:solidFill>
                  <a:prstDash val="solid"/>
                  <a:round/>
                  <a:headEnd len="med" w="med" type="none"/>
                  <a:tailEnd len="med" w="med" type="none"/>
                </a:ln>
              </p:spPr>
            </p:cxnSp>
            <p:cxnSp>
              <p:nvCxnSpPr>
                <p:cNvPr id="839" name="Google Shape;839;p40"/>
                <p:cNvCxnSpPr/>
                <p:nvPr/>
              </p:nvCxnSpPr>
              <p:spPr>
                <a:xfrm>
                  <a:off x="4209141" y="3919438"/>
                  <a:ext cx="149400" cy="0"/>
                </a:xfrm>
                <a:prstGeom prst="straightConnector1">
                  <a:avLst/>
                </a:prstGeom>
                <a:noFill/>
                <a:ln cap="flat" cmpd="sng" w="9525">
                  <a:solidFill>
                    <a:schemeClr val="dk2"/>
                  </a:solidFill>
                  <a:prstDash val="solid"/>
                  <a:round/>
                  <a:headEnd len="med" w="med" type="none"/>
                  <a:tailEnd len="med" w="med" type="none"/>
                </a:ln>
              </p:spPr>
            </p:cxnSp>
            <p:cxnSp>
              <p:nvCxnSpPr>
                <p:cNvPr id="840" name="Google Shape;840;p40"/>
                <p:cNvCxnSpPr/>
                <p:nvPr/>
              </p:nvCxnSpPr>
              <p:spPr>
                <a:xfrm>
                  <a:off x="4392969" y="3919438"/>
                  <a:ext cx="149400" cy="0"/>
                </a:xfrm>
                <a:prstGeom prst="straightConnector1">
                  <a:avLst/>
                </a:prstGeom>
                <a:noFill/>
                <a:ln cap="flat" cmpd="sng" w="9525">
                  <a:solidFill>
                    <a:schemeClr val="dk2"/>
                  </a:solidFill>
                  <a:prstDash val="solid"/>
                  <a:round/>
                  <a:headEnd len="med" w="med" type="none"/>
                  <a:tailEnd len="med" w="med" type="none"/>
                </a:ln>
              </p:spPr>
            </p:cxnSp>
            <p:cxnSp>
              <p:nvCxnSpPr>
                <p:cNvPr id="841" name="Google Shape;841;p40"/>
                <p:cNvCxnSpPr/>
                <p:nvPr/>
              </p:nvCxnSpPr>
              <p:spPr>
                <a:xfrm>
                  <a:off x="4025313" y="3972650"/>
                  <a:ext cx="149400" cy="0"/>
                </a:xfrm>
                <a:prstGeom prst="straightConnector1">
                  <a:avLst/>
                </a:prstGeom>
                <a:noFill/>
                <a:ln cap="flat" cmpd="sng" w="9525">
                  <a:solidFill>
                    <a:schemeClr val="dk2"/>
                  </a:solidFill>
                  <a:prstDash val="solid"/>
                  <a:round/>
                  <a:headEnd len="med" w="med" type="none"/>
                  <a:tailEnd len="med" w="med" type="none"/>
                </a:ln>
              </p:spPr>
            </p:cxnSp>
            <p:cxnSp>
              <p:nvCxnSpPr>
                <p:cNvPr id="842" name="Google Shape;842;p40"/>
                <p:cNvCxnSpPr/>
                <p:nvPr/>
              </p:nvCxnSpPr>
              <p:spPr>
                <a:xfrm>
                  <a:off x="4209141" y="3972650"/>
                  <a:ext cx="149400" cy="0"/>
                </a:xfrm>
                <a:prstGeom prst="straightConnector1">
                  <a:avLst/>
                </a:prstGeom>
                <a:noFill/>
                <a:ln cap="flat" cmpd="sng" w="9525">
                  <a:solidFill>
                    <a:schemeClr val="dk2"/>
                  </a:solidFill>
                  <a:prstDash val="solid"/>
                  <a:round/>
                  <a:headEnd len="med" w="med" type="none"/>
                  <a:tailEnd len="med" w="med" type="none"/>
                </a:ln>
              </p:spPr>
            </p:cxnSp>
            <p:cxnSp>
              <p:nvCxnSpPr>
                <p:cNvPr id="843" name="Google Shape;843;p40"/>
                <p:cNvCxnSpPr/>
                <p:nvPr/>
              </p:nvCxnSpPr>
              <p:spPr>
                <a:xfrm>
                  <a:off x="4392969" y="3972650"/>
                  <a:ext cx="149400" cy="0"/>
                </a:xfrm>
                <a:prstGeom prst="straightConnector1">
                  <a:avLst/>
                </a:prstGeom>
                <a:noFill/>
                <a:ln cap="flat" cmpd="sng" w="9525">
                  <a:solidFill>
                    <a:schemeClr val="dk2"/>
                  </a:solidFill>
                  <a:prstDash val="solid"/>
                  <a:round/>
                  <a:headEnd len="med" w="med" type="none"/>
                  <a:tailEnd len="med" w="med" type="none"/>
                </a:ln>
              </p:spPr>
            </p:cxnSp>
            <p:cxnSp>
              <p:nvCxnSpPr>
                <p:cNvPr id="844" name="Google Shape;844;p40"/>
                <p:cNvCxnSpPr/>
                <p:nvPr/>
              </p:nvCxnSpPr>
              <p:spPr>
                <a:xfrm>
                  <a:off x="4025313" y="4025863"/>
                  <a:ext cx="149400" cy="0"/>
                </a:xfrm>
                <a:prstGeom prst="straightConnector1">
                  <a:avLst/>
                </a:prstGeom>
                <a:noFill/>
                <a:ln cap="flat" cmpd="sng" w="9525">
                  <a:solidFill>
                    <a:schemeClr val="dk2"/>
                  </a:solidFill>
                  <a:prstDash val="solid"/>
                  <a:round/>
                  <a:headEnd len="med" w="med" type="none"/>
                  <a:tailEnd len="med" w="med" type="none"/>
                </a:ln>
              </p:spPr>
            </p:cxnSp>
            <p:cxnSp>
              <p:nvCxnSpPr>
                <p:cNvPr id="845" name="Google Shape;845;p40"/>
                <p:cNvCxnSpPr/>
                <p:nvPr/>
              </p:nvCxnSpPr>
              <p:spPr>
                <a:xfrm>
                  <a:off x="4209141" y="4025863"/>
                  <a:ext cx="149400" cy="0"/>
                </a:xfrm>
                <a:prstGeom prst="straightConnector1">
                  <a:avLst/>
                </a:prstGeom>
                <a:noFill/>
                <a:ln cap="flat" cmpd="sng" w="9525">
                  <a:solidFill>
                    <a:schemeClr val="dk2"/>
                  </a:solidFill>
                  <a:prstDash val="solid"/>
                  <a:round/>
                  <a:headEnd len="med" w="med" type="none"/>
                  <a:tailEnd len="med" w="med" type="none"/>
                </a:ln>
              </p:spPr>
            </p:cxnSp>
            <p:cxnSp>
              <p:nvCxnSpPr>
                <p:cNvPr id="846" name="Google Shape;846;p40"/>
                <p:cNvCxnSpPr/>
                <p:nvPr/>
              </p:nvCxnSpPr>
              <p:spPr>
                <a:xfrm>
                  <a:off x="4392969" y="4025863"/>
                  <a:ext cx="149400" cy="0"/>
                </a:xfrm>
                <a:prstGeom prst="straightConnector1">
                  <a:avLst/>
                </a:prstGeom>
                <a:noFill/>
                <a:ln cap="flat" cmpd="sng" w="9525">
                  <a:solidFill>
                    <a:schemeClr val="dk2"/>
                  </a:solidFill>
                  <a:prstDash val="solid"/>
                  <a:round/>
                  <a:headEnd len="med" w="med" type="none"/>
                  <a:tailEnd len="med" w="med" type="none"/>
                </a:ln>
              </p:spPr>
            </p:cxnSp>
          </p:grpSp>
          <p:grpSp>
            <p:nvGrpSpPr>
              <p:cNvPr id="847" name="Google Shape;847;p40"/>
              <p:cNvGrpSpPr/>
              <p:nvPr/>
            </p:nvGrpSpPr>
            <p:grpSpPr>
              <a:xfrm>
                <a:off x="4177738" y="2141488"/>
                <a:ext cx="517056" cy="0"/>
                <a:chOff x="4025313" y="3919438"/>
                <a:chExt cx="517056" cy="0"/>
              </a:xfrm>
            </p:grpSpPr>
            <p:cxnSp>
              <p:nvCxnSpPr>
                <p:cNvPr id="848" name="Google Shape;848;p40"/>
                <p:cNvCxnSpPr/>
                <p:nvPr/>
              </p:nvCxnSpPr>
              <p:spPr>
                <a:xfrm>
                  <a:off x="4025313" y="3919438"/>
                  <a:ext cx="149400" cy="0"/>
                </a:xfrm>
                <a:prstGeom prst="straightConnector1">
                  <a:avLst/>
                </a:prstGeom>
                <a:noFill/>
                <a:ln cap="flat" cmpd="sng" w="9525">
                  <a:solidFill>
                    <a:schemeClr val="dk2"/>
                  </a:solidFill>
                  <a:prstDash val="solid"/>
                  <a:round/>
                  <a:headEnd len="med" w="med" type="none"/>
                  <a:tailEnd len="med" w="med" type="none"/>
                </a:ln>
              </p:spPr>
            </p:cxnSp>
            <p:cxnSp>
              <p:nvCxnSpPr>
                <p:cNvPr id="849" name="Google Shape;849;p40"/>
                <p:cNvCxnSpPr/>
                <p:nvPr/>
              </p:nvCxnSpPr>
              <p:spPr>
                <a:xfrm>
                  <a:off x="4209141" y="3919438"/>
                  <a:ext cx="149400" cy="0"/>
                </a:xfrm>
                <a:prstGeom prst="straightConnector1">
                  <a:avLst/>
                </a:prstGeom>
                <a:noFill/>
                <a:ln cap="flat" cmpd="sng" w="9525">
                  <a:solidFill>
                    <a:schemeClr val="dk2"/>
                  </a:solidFill>
                  <a:prstDash val="solid"/>
                  <a:round/>
                  <a:headEnd len="med" w="med" type="none"/>
                  <a:tailEnd len="med" w="med" type="none"/>
                </a:ln>
              </p:spPr>
            </p:cxnSp>
            <p:cxnSp>
              <p:nvCxnSpPr>
                <p:cNvPr id="850" name="Google Shape;850;p40"/>
                <p:cNvCxnSpPr/>
                <p:nvPr/>
              </p:nvCxnSpPr>
              <p:spPr>
                <a:xfrm>
                  <a:off x="4392969" y="3919438"/>
                  <a:ext cx="149400" cy="0"/>
                </a:xfrm>
                <a:prstGeom prst="straightConnector1">
                  <a:avLst/>
                </a:prstGeom>
                <a:noFill/>
                <a:ln cap="flat" cmpd="sng" w="9525">
                  <a:solidFill>
                    <a:schemeClr val="dk2"/>
                  </a:solidFill>
                  <a:prstDash val="solid"/>
                  <a:round/>
                  <a:headEnd len="med" w="med" type="none"/>
                  <a:tailEnd len="med" w="med" type="none"/>
                </a:ln>
              </p:spPr>
            </p:cxnSp>
          </p:grpSp>
          <p:grpSp>
            <p:nvGrpSpPr>
              <p:cNvPr id="851" name="Google Shape;851;p40"/>
              <p:cNvGrpSpPr/>
              <p:nvPr/>
            </p:nvGrpSpPr>
            <p:grpSpPr>
              <a:xfrm>
                <a:off x="4177738" y="2089463"/>
                <a:ext cx="517056" cy="0"/>
                <a:chOff x="4025313" y="3923688"/>
                <a:chExt cx="517056" cy="0"/>
              </a:xfrm>
            </p:grpSpPr>
            <p:cxnSp>
              <p:nvCxnSpPr>
                <p:cNvPr id="852" name="Google Shape;852;p40"/>
                <p:cNvCxnSpPr/>
                <p:nvPr/>
              </p:nvCxnSpPr>
              <p:spPr>
                <a:xfrm>
                  <a:off x="4025313" y="3923688"/>
                  <a:ext cx="149400" cy="0"/>
                </a:xfrm>
                <a:prstGeom prst="straightConnector1">
                  <a:avLst/>
                </a:prstGeom>
                <a:noFill/>
                <a:ln cap="flat" cmpd="sng" w="9525">
                  <a:solidFill>
                    <a:schemeClr val="dk2"/>
                  </a:solidFill>
                  <a:prstDash val="solid"/>
                  <a:round/>
                  <a:headEnd len="med" w="med" type="none"/>
                  <a:tailEnd len="med" w="med" type="none"/>
                </a:ln>
              </p:spPr>
            </p:cxnSp>
            <p:cxnSp>
              <p:nvCxnSpPr>
                <p:cNvPr id="853" name="Google Shape;853;p40"/>
                <p:cNvCxnSpPr/>
                <p:nvPr/>
              </p:nvCxnSpPr>
              <p:spPr>
                <a:xfrm>
                  <a:off x="4209141" y="392368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854" name="Google Shape;854;p40"/>
                <p:cNvCxnSpPr/>
                <p:nvPr/>
              </p:nvCxnSpPr>
              <p:spPr>
                <a:xfrm>
                  <a:off x="4392969" y="3923688"/>
                  <a:ext cx="149400" cy="0"/>
                </a:xfrm>
                <a:prstGeom prst="straightConnector1">
                  <a:avLst/>
                </a:prstGeom>
                <a:noFill/>
                <a:ln cap="flat" cmpd="sng" w="9525">
                  <a:solidFill>
                    <a:schemeClr val="dk2"/>
                  </a:solidFill>
                  <a:prstDash val="solid"/>
                  <a:round/>
                  <a:headEnd len="med" w="med" type="none"/>
                  <a:tailEnd len="med" w="med" type="none"/>
                </a:ln>
              </p:spPr>
            </p:cxnSp>
          </p:grpSp>
          <p:grpSp>
            <p:nvGrpSpPr>
              <p:cNvPr id="855" name="Google Shape;855;p40"/>
              <p:cNvGrpSpPr/>
              <p:nvPr/>
            </p:nvGrpSpPr>
            <p:grpSpPr>
              <a:xfrm>
                <a:off x="4177738" y="2037438"/>
                <a:ext cx="517056" cy="0"/>
                <a:chOff x="4025313" y="3923688"/>
                <a:chExt cx="517056" cy="0"/>
              </a:xfrm>
            </p:grpSpPr>
            <p:cxnSp>
              <p:nvCxnSpPr>
                <p:cNvPr id="856" name="Google Shape;856;p40"/>
                <p:cNvCxnSpPr/>
                <p:nvPr/>
              </p:nvCxnSpPr>
              <p:spPr>
                <a:xfrm>
                  <a:off x="4025313" y="392368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857" name="Google Shape;857;p40"/>
                <p:cNvCxnSpPr/>
                <p:nvPr/>
              </p:nvCxnSpPr>
              <p:spPr>
                <a:xfrm>
                  <a:off x="4209141" y="392368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858" name="Google Shape;858;p40"/>
                <p:cNvCxnSpPr/>
                <p:nvPr/>
              </p:nvCxnSpPr>
              <p:spPr>
                <a:xfrm>
                  <a:off x="4392969" y="3923688"/>
                  <a:ext cx="149400" cy="0"/>
                </a:xfrm>
                <a:prstGeom prst="straightConnector1">
                  <a:avLst/>
                </a:prstGeom>
                <a:noFill/>
                <a:ln cap="flat" cmpd="sng" w="19050">
                  <a:solidFill>
                    <a:schemeClr val="dk2"/>
                  </a:solidFill>
                  <a:prstDash val="solid"/>
                  <a:round/>
                  <a:headEnd len="med" w="med" type="none"/>
                  <a:tailEnd len="med" w="med" type="none"/>
                </a:ln>
              </p:spPr>
            </p:cxnSp>
          </p:grpSp>
        </p:grpSp>
        <p:sp>
          <p:nvSpPr>
            <p:cNvPr id="859" name="Google Shape;859;p40"/>
            <p:cNvSpPr/>
            <p:nvPr/>
          </p:nvSpPr>
          <p:spPr>
            <a:xfrm>
              <a:off x="2108182" y="1561500"/>
              <a:ext cx="555600" cy="5556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0" name="Google Shape;860;p40"/>
            <p:cNvPicPr preferRelativeResize="0"/>
            <p:nvPr/>
          </p:nvPicPr>
          <p:blipFill rotWithShape="1">
            <a:blip r:embed="rId5">
              <a:alphaModFix/>
            </a:blip>
            <a:srcRect b="48970" l="37954" r="36992" t="31381"/>
            <a:stretch/>
          </p:blipFill>
          <p:spPr>
            <a:xfrm>
              <a:off x="2185150" y="1682124"/>
              <a:ext cx="400488" cy="313423"/>
            </a:xfrm>
            <a:prstGeom prst="rect">
              <a:avLst/>
            </a:prstGeom>
            <a:noFill/>
            <a:ln>
              <a:noFill/>
            </a:ln>
          </p:spPr>
        </p:pic>
      </p:grpSp>
      <p:sp>
        <p:nvSpPr>
          <p:cNvPr id="861" name="Google Shape;861;p40"/>
          <p:cNvSpPr/>
          <p:nvPr/>
        </p:nvSpPr>
        <p:spPr>
          <a:xfrm>
            <a:off x="4580296" y="1622712"/>
            <a:ext cx="289200" cy="306900"/>
          </a:xfrm>
          <a:prstGeom prst="foldedCorner">
            <a:avLst>
              <a:gd fmla="val 44566"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0"/>
          <p:cNvSpPr/>
          <p:nvPr/>
        </p:nvSpPr>
        <p:spPr>
          <a:xfrm rot="10800000">
            <a:off x="6392830" y="1622658"/>
            <a:ext cx="289200" cy="306900"/>
          </a:xfrm>
          <a:prstGeom prst="foldedCorner">
            <a:avLst>
              <a:gd fmla="val 44566" name="adj"/>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0"/>
          <p:cNvSpPr/>
          <p:nvPr/>
        </p:nvSpPr>
        <p:spPr>
          <a:xfrm>
            <a:off x="4908893" y="1701283"/>
            <a:ext cx="150600" cy="149700"/>
          </a:xfrm>
          <a:prstGeom prst="chevron">
            <a:avLst>
              <a:gd fmla="val 50000" name="adj"/>
            </a:avLst>
          </a:prstGeom>
          <a:solidFill>
            <a:srgbClr val="C0D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0"/>
          <p:cNvSpPr/>
          <p:nvPr/>
        </p:nvSpPr>
        <p:spPr>
          <a:xfrm>
            <a:off x="5379170" y="1701283"/>
            <a:ext cx="150600" cy="149700"/>
          </a:xfrm>
          <a:prstGeom prst="chevron">
            <a:avLst>
              <a:gd fmla="val 50000" name="adj"/>
            </a:avLst>
          </a:prstGeom>
          <a:solidFill>
            <a:srgbClr val="C0D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0"/>
          <p:cNvSpPr/>
          <p:nvPr/>
        </p:nvSpPr>
        <p:spPr>
          <a:xfrm>
            <a:off x="6039384" y="1634123"/>
            <a:ext cx="150600" cy="284100"/>
          </a:xfrm>
          <a:prstGeom prst="chevron">
            <a:avLst>
              <a:gd fmla="val 50000" name="adj"/>
            </a:avLst>
          </a:prstGeom>
          <a:solidFill>
            <a:srgbClr val="4653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6" name="Google Shape;866;p40"/>
          <p:cNvPicPr preferRelativeResize="0"/>
          <p:nvPr/>
        </p:nvPicPr>
        <p:blipFill>
          <a:blip r:embed="rId13">
            <a:alphaModFix/>
          </a:blip>
          <a:stretch>
            <a:fillRect/>
          </a:stretch>
        </p:blipFill>
        <p:spPr>
          <a:xfrm>
            <a:off x="4871661" y="1356005"/>
            <a:ext cx="695360" cy="128769"/>
          </a:xfrm>
          <a:prstGeom prst="rect">
            <a:avLst/>
          </a:prstGeom>
          <a:noFill/>
          <a:ln>
            <a:noFill/>
          </a:ln>
        </p:spPr>
      </p:pic>
      <p:pic>
        <p:nvPicPr>
          <p:cNvPr id="867" name="Google Shape;867;p40"/>
          <p:cNvPicPr preferRelativeResize="0"/>
          <p:nvPr/>
        </p:nvPicPr>
        <p:blipFill>
          <a:blip r:embed="rId14">
            <a:alphaModFix/>
          </a:blip>
          <a:stretch>
            <a:fillRect/>
          </a:stretch>
        </p:blipFill>
        <p:spPr>
          <a:xfrm>
            <a:off x="4634218" y="1628437"/>
            <a:ext cx="181430" cy="181429"/>
          </a:xfrm>
          <a:prstGeom prst="rect">
            <a:avLst/>
          </a:prstGeom>
          <a:noFill/>
          <a:ln>
            <a:noFill/>
          </a:ln>
        </p:spPr>
      </p:pic>
      <p:pic>
        <p:nvPicPr>
          <p:cNvPr id="868" name="Google Shape;868;p40"/>
          <p:cNvPicPr preferRelativeResize="0"/>
          <p:nvPr/>
        </p:nvPicPr>
        <p:blipFill>
          <a:blip r:embed="rId15">
            <a:alphaModFix/>
          </a:blip>
          <a:stretch>
            <a:fillRect/>
          </a:stretch>
        </p:blipFill>
        <p:spPr>
          <a:xfrm>
            <a:off x="5572291" y="1764766"/>
            <a:ext cx="281555" cy="75006"/>
          </a:xfrm>
          <a:prstGeom prst="rect">
            <a:avLst/>
          </a:prstGeom>
          <a:noFill/>
          <a:ln>
            <a:noFill/>
          </a:ln>
        </p:spPr>
      </p:pic>
      <p:pic>
        <p:nvPicPr>
          <p:cNvPr id="869" name="Google Shape;869;p40"/>
          <p:cNvPicPr preferRelativeResize="0"/>
          <p:nvPr/>
        </p:nvPicPr>
        <p:blipFill>
          <a:blip r:embed="rId16">
            <a:alphaModFix/>
          </a:blip>
          <a:stretch>
            <a:fillRect/>
          </a:stretch>
        </p:blipFill>
        <p:spPr>
          <a:xfrm>
            <a:off x="5000571" y="858511"/>
            <a:ext cx="1298768" cy="346003"/>
          </a:xfrm>
          <a:prstGeom prst="rect">
            <a:avLst/>
          </a:prstGeom>
          <a:noFill/>
          <a:ln>
            <a:noFill/>
          </a:ln>
        </p:spPr>
      </p:pic>
      <p:pic>
        <p:nvPicPr>
          <p:cNvPr id="870" name="Google Shape;870;p40"/>
          <p:cNvPicPr preferRelativeResize="0"/>
          <p:nvPr/>
        </p:nvPicPr>
        <p:blipFill>
          <a:blip r:embed="rId15">
            <a:alphaModFix/>
          </a:blip>
          <a:stretch>
            <a:fillRect/>
          </a:stretch>
        </p:blipFill>
        <p:spPr>
          <a:xfrm>
            <a:off x="6396617" y="1753800"/>
            <a:ext cx="281555" cy="75006"/>
          </a:xfrm>
          <a:prstGeom prst="rect">
            <a:avLst/>
          </a:prstGeom>
          <a:noFill/>
          <a:ln>
            <a:noFill/>
          </a:ln>
        </p:spPr>
      </p:pic>
      <p:pic>
        <p:nvPicPr>
          <p:cNvPr id="871" name="Google Shape;871;p40"/>
          <p:cNvPicPr preferRelativeResize="0"/>
          <p:nvPr/>
        </p:nvPicPr>
        <p:blipFill>
          <a:blip r:embed="rId17">
            <a:alphaModFix/>
          </a:blip>
          <a:stretch>
            <a:fillRect/>
          </a:stretch>
        </p:blipFill>
        <p:spPr>
          <a:xfrm rot="-1799998">
            <a:off x="6287981" y="1569591"/>
            <a:ext cx="463414" cy="463414"/>
          </a:xfrm>
          <a:prstGeom prst="rect">
            <a:avLst/>
          </a:prstGeom>
          <a:noFill/>
          <a:ln>
            <a:noFill/>
          </a:ln>
        </p:spPr>
      </p:pic>
      <p:grpSp>
        <p:nvGrpSpPr>
          <p:cNvPr id="872" name="Google Shape;872;p40"/>
          <p:cNvGrpSpPr/>
          <p:nvPr/>
        </p:nvGrpSpPr>
        <p:grpSpPr>
          <a:xfrm>
            <a:off x="1232825" y="2957649"/>
            <a:ext cx="2399400" cy="1403100"/>
            <a:chOff x="1922400" y="3274549"/>
            <a:chExt cx="2399400" cy="1403100"/>
          </a:xfrm>
        </p:grpSpPr>
        <p:sp>
          <p:nvSpPr>
            <p:cNvPr id="873" name="Google Shape;873;p40"/>
            <p:cNvSpPr/>
            <p:nvPr/>
          </p:nvSpPr>
          <p:spPr>
            <a:xfrm>
              <a:off x="1922400" y="3274549"/>
              <a:ext cx="2399400" cy="1403100"/>
            </a:xfrm>
            <a:prstGeom prst="rect">
              <a:avLst/>
            </a:prstGeom>
            <a:solidFill>
              <a:srgbClr val="FFFFFF"/>
            </a:solidFill>
            <a:ln cap="flat" cmpd="sng" w="38100">
              <a:solidFill>
                <a:srgbClr val="4653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0"/>
            <p:cNvSpPr/>
            <p:nvPr/>
          </p:nvSpPr>
          <p:spPr>
            <a:xfrm>
              <a:off x="1996768" y="3831083"/>
              <a:ext cx="1416300" cy="746100"/>
            </a:xfrm>
            <a:prstGeom prst="rect">
              <a:avLst/>
            </a:prstGeom>
            <a:solidFill>
              <a:srgbClr val="FFFFFF"/>
            </a:solidFill>
            <a:ln cap="flat" cmpd="sng" w="38100">
              <a:solidFill>
                <a:srgbClr val="C0DFA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0"/>
            <p:cNvSpPr/>
            <p:nvPr/>
          </p:nvSpPr>
          <p:spPr>
            <a:xfrm rot="10800000">
              <a:off x="3054757" y="4132430"/>
              <a:ext cx="289200" cy="306900"/>
            </a:xfrm>
            <a:prstGeom prst="foldedCorner">
              <a:avLst>
                <a:gd fmla="val 44566" name="adj"/>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6" name="Google Shape;876;p40"/>
            <p:cNvGrpSpPr/>
            <p:nvPr/>
          </p:nvGrpSpPr>
          <p:grpSpPr>
            <a:xfrm>
              <a:off x="2606208" y="4128610"/>
              <a:ext cx="240996" cy="314603"/>
              <a:chOff x="2108132" y="1561500"/>
              <a:chExt cx="555675" cy="725394"/>
            </a:xfrm>
          </p:grpSpPr>
          <p:grpSp>
            <p:nvGrpSpPr>
              <p:cNvPr id="877" name="Google Shape;877;p40"/>
              <p:cNvGrpSpPr/>
              <p:nvPr/>
            </p:nvGrpSpPr>
            <p:grpSpPr>
              <a:xfrm>
                <a:off x="2108132" y="1731219"/>
                <a:ext cx="555675" cy="555675"/>
                <a:chOff x="3944838" y="1452675"/>
                <a:chExt cx="982800" cy="982800"/>
              </a:xfrm>
            </p:grpSpPr>
            <p:grpSp>
              <p:nvGrpSpPr>
                <p:cNvPr id="878" name="Google Shape;878;p40"/>
                <p:cNvGrpSpPr/>
                <p:nvPr/>
              </p:nvGrpSpPr>
              <p:grpSpPr>
                <a:xfrm>
                  <a:off x="3944838" y="1452675"/>
                  <a:ext cx="982800" cy="982800"/>
                  <a:chOff x="3792438" y="3177550"/>
                  <a:chExt cx="982800" cy="982800"/>
                </a:xfrm>
              </p:grpSpPr>
              <p:sp>
                <p:nvSpPr>
                  <p:cNvPr id="879" name="Google Shape;879;p40"/>
                  <p:cNvSpPr/>
                  <p:nvPr/>
                </p:nvSpPr>
                <p:spPr>
                  <a:xfrm>
                    <a:off x="3792438" y="3177550"/>
                    <a:ext cx="982800" cy="982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0" name="Google Shape;880;p40"/>
                  <p:cNvCxnSpPr/>
                  <p:nvPr/>
                </p:nvCxnSpPr>
                <p:spPr>
                  <a:xfrm>
                    <a:off x="4025313" y="3919438"/>
                    <a:ext cx="149400" cy="0"/>
                  </a:xfrm>
                  <a:prstGeom prst="straightConnector1">
                    <a:avLst/>
                  </a:prstGeom>
                  <a:noFill/>
                  <a:ln cap="flat" cmpd="sng" w="9525">
                    <a:solidFill>
                      <a:schemeClr val="dk2"/>
                    </a:solidFill>
                    <a:prstDash val="solid"/>
                    <a:round/>
                    <a:headEnd len="med" w="med" type="none"/>
                    <a:tailEnd len="med" w="med" type="none"/>
                  </a:ln>
                </p:spPr>
              </p:cxnSp>
              <p:cxnSp>
                <p:nvCxnSpPr>
                  <p:cNvPr id="881" name="Google Shape;881;p40"/>
                  <p:cNvCxnSpPr/>
                  <p:nvPr/>
                </p:nvCxnSpPr>
                <p:spPr>
                  <a:xfrm>
                    <a:off x="4209141" y="3919438"/>
                    <a:ext cx="149400" cy="0"/>
                  </a:xfrm>
                  <a:prstGeom prst="straightConnector1">
                    <a:avLst/>
                  </a:prstGeom>
                  <a:noFill/>
                  <a:ln cap="flat" cmpd="sng" w="9525">
                    <a:solidFill>
                      <a:schemeClr val="dk2"/>
                    </a:solidFill>
                    <a:prstDash val="solid"/>
                    <a:round/>
                    <a:headEnd len="med" w="med" type="none"/>
                    <a:tailEnd len="med" w="med" type="none"/>
                  </a:ln>
                </p:spPr>
              </p:cxnSp>
              <p:cxnSp>
                <p:nvCxnSpPr>
                  <p:cNvPr id="882" name="Google Shape;882;p40"/>
                  <p:cNvCxnSpPr/>
                  <p:nvPr/>
                </p:nvCxnSpPr>
                <p:spPr>
                  <a:xfrm>
                    <a:off x="4392969" y="3919438"/>
                    <a:ext cx="149400" cy="0"/>
                  </a:xfrm>
                  <a:prstGeom prst="straightConnector1">
                    <a:avLst/>
                  </a:prstGeom>
                  <a:noFill/>
                  <a:ln cap="flat" cmpd="sng" w="9525">
                    <a:solidFill>
                      <a:schemeClr val="dk2"/>
                    </a:solidFill>
                    <a:prstDash val="solid"/>
                    <a:round/>
                    <a:headEnd len="med" w="med" type="none"/>
                    <a:tailEnd len="med" w="med" type="none"/>
                  </a:ln>
                </p:spPr>
              </p:cxnSp>
              <p:cxnSp>
                <p:nvCxnSpPr>
                  <p:cNvPr id="883" name="Google Shape;883;p40"/>
                  <p:cNvCxnSpPr/>
                  <p:nvPr/>
                </p:nvCxnSpPr>
                <p:spPr>
                  <a:xfrm>
                    <a:off x="4025313" y="3972650"/>
                    <a:ext cx="149400" cy="0"/>
                  </a:xfrm>
                  <a:prstGeom prst="straightConnector1">
                    <a:avLst/>
                  </a:prstGeom>
                  <a:noFill/>
                  <a:ln cap="flat" cmpd="sng" w="9525">
                    <a:solidFill>
                      <a:schemeClr val="dk2"/>
                    </a:solidFill>
                    <a:prstDash val="solid"/>
                    <a:round/>
                    <a:headEnd len="med" w="med" type="none"/>
                    <a:tailEnd len="med" w="med" type="none"/>
                  </a:ln>
                </p:spPr>
              </p:cxnSp>
              <p:cxnSp>
                <p:nvCxnSpPr>
                  <p:cNvPr id="884" name="Google Shape;884;p40"/>
                  <p:cNvCxnSpPr/>
                  <p:nvPr/>
                </p:nvCxnSpPr>
                <p:spPr>
                  <a:xfrm>
                    <a:off x="4209141" y="3972650"/>
                    <a:ext cx="149400" cy="0"/>
                  </a:xfrm>
                  <a:prstGeom prst="straightConnector1">
                    <a:avLst/>
                  </a:prstGeom>
                  <a:noFill/>
                  <a:ln cap="flat" cmpd="sng" w="9525">
                    <a:solidFill>
                      <a:schemeClr val="dk2"/>
                    </a:solidFill>
                    <a:prstDash val="solid"/>
                    <a:round/>
                    <a:headEnd len="med" w="med" type="none"/>
                    <a:tailEnd len="med" w="med" type="none"/>
                  </a:ln>
                </p:spPr>
              </p:cxnSp>
              <p:cxnSp>
                <p:nvCxnSpPr>
                  <p:cNvPr id="885" name="Google Shape;885;p40"/>
                  <p:cNvCxnSpPr/>
                  <p:nvPr/>
                </p:nvCxnSpPr>
                <p:spPr>
                  <a:xfrm>
                    <a:off x="4392969" y="3972650"/>
                    <a:ext cx="149400" cy="0"/>
                  </a:xfrm>
                  <a:prstGeom prst="straightConnector1">
                    <a:avLst/>
                  </a:prstGeom>
                  <a:noFill/>
                  <a:ln cap="flat" cmpd="sng" w="9525">
                    <a:solidFill>
                      <a:schemeClr val="dk2"/>
                    </a:solidFill>
                    <a:prstDash val="solid"/>
                    <a:round/>
                    <a:headEnd len="med" w="med" type="none"/>
                    <a:tailEnd len="med" w="med" type="none"/>
                  </a:ln>
                </p:spPr>
              </p:cxnSp>
              <p:cxnSp>
                <p:nvCxnSpPr>
                  <p:cNvPr id="886" name="Google Shape;886;p40"/>
                  <p:cNvCxnSpPr/>
                  <p:nvPr/>
                </p:nvCxnSpPr>
                <p:spPr>
                  <a:xfrm>
                    <a:off x="4025313" y="4025863"/>
                    <a:ext cx="149400" cy="0"/>
                  </a:xfrm>
                  <a:prstGeom prst="straightConnector1">
                    <a:avLst/>
                  </a:prstGeom>
                  <a:noFill/>
                  <a:ln cap="flat" cmpd="sng" w="9525">
                    <a:solidFill>
                      <a:schemeClr val="dk2"/>
                    </a:solidFill>
                    <a:prstDash val="solid"/>
                    <a:round/>
                    <a:headEnd len="med" w="med" type="none"/>
                    <a:tailEnd len="med" w="med" type="none"/>
                  </a:ln>
                </p:spPr>
              </p:cxnSp>
              <p:cxnSp>
                <p:nvCxnSpPr>
                  <p:cNvPr id="887" name="Google Shape;887;p40"/>
                  <p:cNvCxnSpPr/>
                  <p:nvPr/>
                </p:nvCxnSpPr>
                <p:spPr>
                  <a:xfrm>
                    <a:off x="4209141" y="4025863"/>
                    <a:ext cx="149400" cy="0"/>
                  </a:xfrm>
                  <a:prstGeom prst="straightConnector1">
                    <a:avLst/>
                  </a:prstGeom>
                  <a:noFill/>
                  <a:ln cap="flat" cmpd="sng" w="9525">
                    <a:solidFill>
                      <a:schemeClr val="dk2"/>
                    </a:solidFill>
                    <a:prstDash val="solid"/>
                    <a:round/>
                    <a:headEnd len="med" w="med" type="none"/>
                    <a:tailEnd len="med" w="med" type="none"/>
                  </a:ln>
                </p:spPr>
              </p:cxnSp>
              <p:cxnSp>
                <p:nvCxnSpPr>
                  <p:cNvPr id="888" name="Google Shape;888;p40"/>
                  <p:cNvCxnSpPr/>
                  <p:nvPr/>
                </p:nvCxnSpPr>
                <p:spPr>
                  <a:xfrm>
                    <a:off x="4392969" y="4025863"/>
                    <a:ext cx="149400" cy="0"/>
                  </a:xfrm>
                  <a:prstGeom prst="straightConnector1">
                    <a:avLst/>
                  </a:prstGeom>
                  <a:noFill/>
                  <a:ln cap="flat" cmpd="sng" w="9525">
                    <a:solidFill>
                      <a:schemeClr val="dk2"/>
                    </a:solidFill>
                    <a:prstDash val="solid"/>
                    <a:round/>
                    <a:headEnd len="med" w="med" type="none"/>
                    <a:tailEnd len="med" w="med" type="none"/>
                  </a:ln>
                </p:spPr>
              </p:cxnSp>
            </p:grpSp>
            <p:grpSp>
              <p:nvGrpSpPr>
                <p:cNvPr id="889" name="Google Shape;889;p40"/>
                <p:cNvGrpSpPr/>
                <p:nvPr/>
              </p:nvGrpSpPr>
              <p:grpSpPr>
                <a:xfrm>
                  <a:off x="4177738" y="2141488"/>
                  <a:ext cx="517056" cy="0"/>
                  <a:chOff x="4025313" y="3919438"/>
                  <a:chExt cx="517056" cy="0"/>
                </a:xfrm>
              </p:grpSpPr>
              <p:cxnSp>
                <p:nvCxnSpPr>
                  <p:cNvPr id="890" name="Google Shape;890;p40"/>
                  <p:cNvCxnSpPr/>
                  <p:nvPr/>
                </p:nvCxnSpPr>
                <p:spPr>
                  <a:xfrm>
                    <a:off x="4025313" y="3919438"/>
                    <a:ext cx="149400" cy="0"/>
                  </a:xfrm>
                  <a:prstGeom prst="straightConnector1">
                    <a:avLst/>
                  </a:prstGeom>
                  <a:noFill/>
                  <a:ln cap="flat" cmpd="sng" w="9525">
                    <a:solidFill>
                      <a:schemeClr val="dk2"/>
                    </a:solidFill>
                    <a:prstDash val="solid"/>
                    <a:round/>
                    <a:headEnd len="med" w="med" type="none"/>
                    <a:tailEnd len="med" w="med" type="none"/>
                  </a:ln>
                </p:spPr>
              </p:cxnSp>
              <p:cxnSp>
                <p:nvCxnSpPr>
                  <p:cNvPr id="891" name="Google Shape;891;p40"/>
                  <p:cNvCxnSpPr/>
                  <p:nvPr/>
                </p:nvCxnSpPr>
                <p:spPr>
                  <a:xfrm>
                    <a:off x="4209141" y="3919438"/>
                    <a:ext cx="149400" cy="0"/>
                  </a:xfrm>
                  <a:prstGeom prst="straightConnector1">
                    <a:avLst/>
                  </a:prstGeom>
                  <a:noFill/>
                  <a:ln cap="flat" cmpd="sng" w="9525">
                    <a:solidFill>
                      <a:schemeClr val="dk2"/>
                    </a:solidFill>
                    <a:prstDash val="solid"/>
                    <a:round/>
                    <a:headEnd len="med" w="med" type="none"/>
                    <a:tailEnd len="med" w="med" type="none"/>
                  </a:ln>
                </p:spPr>
              </p:cxnSp>
              <p:cxnSp>
                <p:nvCxnSpPr>
                  <p:cNvPr id="892" name="Google Shape;892;p40"/>
                  <p:cNvCxnSpPr/>
                  <p:nvPr/>
                </p:nvCxnSpPr>
                <p:spPr>
                  <a:xfrm>
                    <a:off x="4392969" y="3919438"/>
                    <a:ext cx="149400" cy="0"/>
                  </a:xfrm>
                  <a:prstGeom prst="straightConnector1">
                    <a:avLst/>
                  </a:prstGeom>
                  <a:noFill/>
                  <a:ln cap="flat" cmpd="sng" w="9525">
                    <a:solidFill>
                      <a:schemeClr val="dk2"/>
                    </a:solidFill>
                    <a:prstDash val="solid"/>
                    <a:round/>
                    <a:headEnd len="med" w="med" type="none"/>
                    <a:tailEnd len="med" w="med" type="none"/>
                  </a:ln>
                </p:spPr>
              </p:cxnSp>
            </p:grpSp>
            <p:grpSp>
              <p:nvGrpSpPr>
                <p:cNvPr id="893" name="Google Shape;893;p40"/>
                <p:cNvGrpSpPr/>
                <p:nvPr/>
              </p:nvGrpSpPr>
              <p:grpSpPr>
                <a:xfrm>
                  <a:off x="4177738" y="2089463"/>
                  <a:ext cx="517056" cy="0"/>
                  <a:chOff x="4025313" y="3923688"/>
                  <a:chExt cx="517056" cy="0"/>
                </a:xfrm>
              </p:grpSpPr>
              <p:cxnSp>
                <p:nvCxnSpPr>
                  <p:cNvPr id="894" name="Google Shape;894;p40"/>
                  <p:cNvCxnSpPr/>
                  <p:nvPr/>
                </p:nvCxnSpPr>
                <p:spPr>
                  <a:xfrm>
                    <a:off x="4025313" y="3923688"/>
                    <a:ext cx="149400" cy="0"/>
                  </a:xfrm>
                  <a:prstGeom prst="straightConnector1">
                    <a:avLst/>
                  </a:prstGeom>
                  <a:noFill/>
                  <a:ln cap="flat" cmpd="sng" w="9525">
                    <a:solidFill>
                      <a:schemeClr val="dk2"/>
                    </a:solidFill>
                    <a:prstDash val="solid"/>
                    <a:round/>
                    <a:headEnd len="med" w="med" type="none"/>
                    <a:tailEnd len="med" w="med" type="none"/>
                  </a:ln>
                </p:spPr>
              </p:cxnSp>
              <p:cxnSp>
                <p:nvCxnSpPr>
                  <p:cNvPr id="895" name="Google Shape;895;p40"/>
                  <p:cNvCxnSpPr/>
                  <p:nvPr/>
                </p:nvCxnSpPr>
                <p:spPr>
                  <a:xfrm>
                    <a:off x="4209141" y="392368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896" name="Google Shape;896;p40"/>
                  <p:cNvCxnSpPr/>
                  <p:nvPr/>
                </p:nvCxnSpPr>
                <p:spPr>
                  <a:xfrm>
                    <a:off x="4392969" y="3923688"/>
                    <a:ext cx="149400" cy="0"/>
                  </a:xfrm>
                  <a:prstGeom prst="straightConnector1">
                    <a:avLst/>
                  </a:prstGeom>
                  <a:noFill/>
                  <a:ln cap="flat" cmpd="sng" w="9525">
                    <a:solidFill>
                      <a:schemeClr val="dk2"/>
                    </a:solidFill>
                    <a:prstDash val="solid"/>
                    <a:round/>
                    <a:headEnd len="med" w="med" type="none"/>
                    <a:tailEnd len="med" w="med" type="none"/>
                  </a:ln>
                </p:spPr>
              </p:cxnSp>
            </p:grpSp>
            <p:grpSp>
              <p:nvGrpSpPr>
                <p:cNvPr id="897" name="Google Shape;897;p40"/>
                <p:cNvGrpSpPr/>
                <p:nvPr/>
              </p:nvGrpSpPr>
              <p:grpSpPr>
                <a:xfrm>
                  <a:off x="4177738" y="2037438"/>
                  <a:ext cx="517056" cy="0"/>
                  <a:chOff x="4025313" y="3923688"/>
                  <a:chExt cx="517056" cy="0"/>
                </a:xfrm>
              </p:grpSpPr>
              <p:cxnSp>
                <p:nvCxnSpPr>
                  <p:cNvPr id="898" name="Google Shape;898;p40"/>
                  <p:cNvCxnSpPr/>
                  <p:nvPr/>
                </p:nvCxnSpPr>
                <p:spPr>
                  <a:xfrm>
                    <a:off x="4025313" y="392368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899" name="Google Shape;899;p40"/>
                  <p:cNvCxnSpPr/>
                  <p:nvPr/>
                </p:nvCxnSpPr>
                <p:spPr>
                  <a:xfrm>
                    <a:off x="4209141" y="392368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900" name="Google Shape;900;p40"/>
                  <p:cNvCxnSpPr/>
                  <p:nvPr/>
                </p:nvCxnSpPr>
                <p:spPr>
                  <a:xfrm>
                    <a:off x="4392969" y="3923688"/>
                    <a:ext cx="149400" cy="0"/>
                  </a:xfrm>
                  <a:prstGeom prst="straightConnector1">
                    <a:avLst/>
                  </a:prstGeom>
                  <a:noFill/>
                  <a:ln cap="flat" cmpd="sng" w="19050">
                    <a:solidFill>
                      <a:schemeClr val="dk2"/>
                    </a:solidFill>
                    <a:prstDash val="solid"/>
                    <a:round/>
                    <a:headEnd len="med" w="med" type="none"/>
                    <a:tailEnd len="med" w="med" type="none"/>
                  </a:ln>
                </p:spPr>
              </p:cxnSp>
            </p:grpSp>
          </p:grpSp>
          <p:sp>
            <p:nvSpPr>
              <p:cNvPr id="901" name="Google Shape;901;p40"/>
              <p:cNvSpPr/>
              <p:nvPr/>
            </p:nvSpPr>
            <p:spPr>
              <a:xfrm>
                <a:off x="2108182" y="1561500"/>
                <a:ext cx="555600" cy="5556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2" name="Google Shape;902;p40"/>
              <p:cNvPicPr preferRelativeResize="0"/>
              <p:nvPr/>
            </p:nvPicPr>
            <p:blipFill rotWithShape="1">
              <a:blip r:embed="rId5">
                <a:alphaModFix/>
              </a:blip>
              <a:srcRect b="48970" l="37954" r="36992" t="31381"/>
              <a:stretch/>
            </p:blipFill>
            <p:spPr>
              <a:xfrm>
                <a:off x="2185150" y="1682124"/>
                <a:ext cx="400488" cy="313423"/>
              </a:xfrm>
              <a:prstGeom prst="rect">
                <a:avLst/>
              </a:prstGeom>
              <a:noFill/>
              <a:ln>
                <a:noFill/>
              </a:ln>
            </p:spPr>
          </p:pic>
        </p:grpSp>
        <p:sp>
          <p:nvSpPr>
            <p:cNvPr id="903" name="Google Shape;903;p40"/>
            <p:cNvSpPr/>
            <p:nvPr/>
          </p:nvSpPr>
          <p:spPr>
            <a:xfrm>
              <a:off x="2065947" y="4132496"/>
              <a:ext cx="289200" cy="306900"/>
            </a:xfrm>
            <a:prstGeom prst="foldedCorner">
              <a:avLst>
                <a:gd fmla="val 44566"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0"/>
            <p:cNvSpPr/>
            <p:nvPr/>
          </p:nvSpPr>
          <p:spPr>
            <a:xfrm rot="10800000">
              <a:off x="3878352" y="4132423"/>
              <a:ext cx="289200" cy="306900"/>
            </a:xfrm>
            <a:prstGeom prst="foldedCorner">
              <a:avLst>
                <a:gd fmla="val 44566" name="adj"/>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0"/>
            <p:cNvSpPr/>
            <p:nvPr/>
          </p:nvSpPr>
          <p:spPr>
            <a:xfrm>
              <a:off x="2394524" y="4211062"/>
              <a:ext cx="150600" cy="149700"/>
            </a:xfrm>
            <a:prstGeom prst="chevron">
              <a:avLst>
                <a:gd fmla="val 50000" name="adj"/>
              </a:avLst>
            </a:prstGeom>
            <a:solidFill>
              <a:srgbClr val="C0D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0"/>
            <p:cNvSpPr/>
            <p:nvPr/>
          </p:nvSpPr>
          <p:spPr>
            <a:xfrm>
              <a:off x="2864772" y="4211062"/>
              <a:ext cx="150600" cy="149700"/>
            </a:xfrm>
            <a:prstGeom prst="chevron">
              <a:avLst>
                <a:gd fmla="val 50000" name="adj"/>
              </a:avLst>
            </a:prstGeom>
            <a:solidFill>
              <a:srgbClr val="C0D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0"/>
            <p:cNvSpPr/>
            <p:nvPr/>
          </p:nvSpPr>
          <p:spPr>
            <a:xfrm>
              <a:off x="3524945" y="4143906"/>
              <a:ext cx="150600" cy="284100"/>
            </a:xfrm>
            <a:prstGeom prst="chevron">
              <a:avLst>
                <a:gd fmla="val 50000" name="adj"/>
              </a:avLst>
            </a:prstGeom>
            <a:solidFill>
              <a:srgbClr val="4653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8" name="Google Shape;908;p40"/>
            <p:cNvPicPr preferRelativeResize="0"/>
            <p:nvPr/>
          </p:nvPicPr>
          <p:blipFill>
            <a:blip r:embed="rId13">
              <a:alphaModFix/>
            </a:blip>
            <a:stretch>
              <a:fillRect/>
            </a:stretch>
          </p:blipFill>
          <p:spPr>
            <a:xfrm>
              <a:off x="2357294" y="3865805"/>
              <a:ext cx="695316" cy="128762"/>
            </a:xfrm>
            <a:prstGeom prst="rect">
              <a:avLst/>
            </a:prstGeom>
            <a:noFill/>
            <a:ln>
              <a:noFill/>
            </a:ln>
          </p:spPr>
        </p:pic>
        <p:pic>
          <p:nvPicPr>
            <p:cNvPr id="909" name="Google Shape;909;p40"/>
            <p:cNvPicPr preferRelativeResize="0"/>
            <p:nvPr/>
          </p:nvPicPr>
          <p:blipFill>
            <a:blip r:embed="rId18">
              <a:alphaModFix/>
            </a:blip>
            <a:stretch>
              <a:fillRect/>
            </a:stretch>
          </p:blipFill>
          <p:spPr>
            <a:xfrm>
              <a:off x="3058727" y="4265056"/>
              <a:ext cx="280812" cy="112543"/>
            </a:xfrm>
            <a:prstGeom prst="rect">
              <a:avLst/>
            </a:prstGeom>
            <a:noFill/>
            <a:ln>
              <a:noFill/>
            </a:ln>
          </p:spPr>
        </p:pic>
        <p:pic>
          <p:nvPicPr>
            <p:cNvPr id="910" name="Google Shape;910;p40"/>
            <p:cNvPicPr preferRelativeResize="0"/>
            <p:nvPr/>
          </p:nvPicPr>
          <p:blipFill>
            <a:blip r:embed="rId19">
              <a:alphaModFix/>
            </a:blip>
            <a:stretch>
              <a:fillRect/>
            </a:stretch>
          </p:blipFill>
          <p:spPr>
            <a:xfrm>
              <a:off x="2690627" y="3368340"/>
              <a:ext cx="862944" cy="345982"/>
            </a:xfrm>
            <a:prstGeom prst="rect">
              <a:avLst/>
            </a:prstGeom>
            <a:noFill/>
            <a:ln>
              <a:noFill/>
            </a:ln>
          </p:spPr>
        </p:pic>
        <p:pic>
          <p:nvPicPr>
            <p:cNvPr id="911" name="Google Shape;911;p40"/>
            <p:cNvPicPr preferRelativeResize="0"/>
            <p:nvPr/>
          </p:nvPicPr>
          <p:blipFill>
            <a:blip r:embed="rId20">
              <a:alphaModFix/>
            </a:blip>
            <a:stretch>
              <a:fillRect/>
            </a:stretch>
          </p:blipFill>
          <p:spPr>
            <a:xfrm>
              <a:off x="2068575" y="4187922"/>
              <a:ext cx="284000" cy="105932"/>
            </a:xfrm>
            <a:prstGeom prst="rect">
              <a:avLst/>
            </a:prstGeom>
            <a:noFill/>
            <a:ln>
              <a:noFill/>
            </a:ln>
          </p:spPr>
        </p:pic>
        <p:pic>
          <p:nvPicPr>
            <p:cNvPr id="912" name="Google Shape;912;p40"/>
            <p:cNvPicPr preferRelativeResize="0"/>
            <p:nvPr/>
          </p:nvPicPr>
          <p:blipFill>
            <a:blip r:embed="rId18">
              <a:alphaModFix/>
            </a:blip>
            <a:stretch>
              <a:fillRect/>
            </a:stretch>
          </p:blipFill>
          <p:spPr>
            <a:xfrm>
              <a:off x="3882519" y="4265056"/>
              <a:ext cx="280812" cy="112543"/>
            </a:xfrm>
            <a:prstGeom prst="rect">
              <a:avLst/>
            </a:prstGeom>
            <a:noFill/>
            <a:ln>
              <a:noFill/>
            </a:ln>
          </p:spPr>
        </p:pic>
        <p:pic>
          <p:nvPicPr>
            <p:cNvPr id="913" name="Google Shape;913;p40"/>
            <p:cNvPicPr preferRelativeResize="0"/>
            <p:nvPr/>
          </p:nvPicPr>
          <p:blipFill>
            <a:blip r:embed="rId17">
              <a:alphaModFix/>
            </a:blip>
            <a:stretch>
              <a:fillRect/>
            </a:stretch>
          </p:blipFill>
          <p:spPr>
            <a:xfrm rot="-1799998">
              <a:off x="3773527" y="4079378"/>
              <a:ext cx="463386" cy="463386"/>
            </a:xfrm>
            <a:prstGeom prst="rect">
              <a:avLst/>
            </a:prstGeom>
            <a:noFill/>
            <a:ln>
              <a:noFill/>
            </a:ln>
          </p:spPr>
        </p:pic>
      </p:grpSp>
      <p:pic>
        <p:nvPicPr>
          <p:cNvPr id="914" name="Google Shape;914;p40"/>
          <p:cNvPicPr preferRelativeResize="0"/>
          <p:nvPr/>
        </p:nvPicPr>
        <p:blipFill rotWithShape="1">
          <a:blip r:embed="rId21">
            <a:alphaModFix/>
          </a:blip>
          <a:srcRect b="0" l="72023" r="0" t="42791"/>
          <a:stretch/>
        </p:blipFill>
        <p:spPr>
          <a:xfrm>
            <a:off x="3066705" y="1555692"/>
            <a:ext cx="280067" cy="572700"/>
          </a:xfrm>
          <a:prstGeom prst="rect">
            <a:avLst/>
          </a:prstGeom>
          <a:noFill/>
          <a:ln>
            <a:noFill/>
          </a:ln>
        </p:spPr>
      </p:pic>
      <p:pic>
        <p:nvPicPr>
          <p:cNvPr id="915" name="Google Shape;915;p40"/>
          <p:cNvPicPr preferRelativeResize="0"/>
          <p:nvPr/>
        </p:nvPicPr>
        <p:blipFill rotWithShape="1">
          <a:blip r:embed="rId21">
            <a:alphaModFix/>
          </a:blip>
          <a:srcRect b="0" l="72020" r="2" t="42791"/>
          <a:stretch/>
        </p:blipFill>
        <p:spPr>
          <a:xfrm>
            <a:off x="3062217" y="1012458"/>
            <a:ext cx="280067" cy="572700"/>
          </a:xfrm>
          <a:prstGeom prst="rect">
            <a:avLst/>
          </a:prstGeom>
          <a:noFill/>
          <a:ln>
            <a:noFill/>
          </a:ln>
        </p:spPr>
      </p:pic>
      <p:pic>
        <p:nvPicPr>
          <p:cNvPr id="916" name="Google Shape;916;p40"/>
          <p:cNvPicPr preferRelativeResize="0"/>
          <p:nvPr/>
        </p:nvPicPr>
        <p:blipFill rotWithShape="1">
          <a:blip r:embed="rId21">
            <a:alphaModFix/>
          </a:blip>
          <a:srcRect b="0" l="36101" r="35922" t="42791"/>
          <a:stretch/>
        </p:blipFill>
        <p:spPr>
          <a:xfrm>
            <a:off x="3066704" y="2124648"/>
            <a:ext cx="280067" cy="572699"/>
          </a:xfrm>
          <a:prstGeom prst="rect">
            <a:avLst/>
          </a:prstGeom>
          <a:noFill/>
          <a:ln>
            <a:noFill/>
          </a:ln>
        </p:spPr>
      </p:pic>
      <p:grpSp>
        <p:nvGrpSpPr>
          <p:cNvPr id="917" name="Google Shape;917;p40"/>
          <p:cNvGrpSpPr/>
          <p:nvPr/>
        </p:nvGrpSpPr>
        <p:grpSpPr>
          <a:xfrm>
            <a:off x="6611898" y="1546482"/>
            <a:ext cx="883804" cy="854043"/>
            <a:chOff x="7167112" y="1884550"/>
            <a:chExt cx="1232813" cy="1191300"/>
          </a:xfrm>
        </p:grpSpPr>
        <p:sp>
          <p:nvSpPr>
            <p:cNvPr id="918" name="Google Shape;918;p40"/>
            <p:cNvSpPr/>
            <p:nvPr/>
          </p:nvSpPr>
          <p:spPr>
            <a:xfrm>
              <a:off x="7167112" y="1884550"/>
              <a:ext cx="1232700" cy="1191300"/>
            </a:xfrm>
            <a:prstGeom prst="rect">
              <a:avLst/>
            </a:prstGeom>
            <a:solidFill>
              <a:srgbClr val="9FC4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9" name="Google Shape;919;p40"/>
            <p:cNvPicPr preferRelativeResize="0"/>
            <p:nvPr/>
          </p:nvPicPr>
          <p:blipFill>
            <a:blip r:embed="rId22">
              <a:alphaModFix/>
            </a:blip>
            <a:stretch>
              <a:fillRect/>
            </a:stretch>
          </p:blipFill>
          <p:spPr>
            <a:xfrm>
              <a:off x="7505404" y="2349012"/>
              <a:ext cx="516751" cy="516749"/>
            </a:xfrm>
            <a:prstGeom prst="rect">
              <a:avLst/>
            </a:prstGeom>
            <a:noFill/>
            <a:ln>
              <a:noFill/>
            </a:ln>
          </p:spPr>
        </p:pic>
        <p:sp>
          <p:nvSpPr>
            <p:cNvPr id="920" name="Google Shape;920;p40"/>
            <p:cNvSpPr txBox="1"/>
            <p:nvPr/>
          </p:nvSpPr>
          <p:spPr>
            <a:xfrm>
              <a:off x="7185225" y="1889625"/>
              <a:ext cx="1214700" cy="404400"/>
            </a:xfrm>
            <a:prstGeom prst="rect">
              <a:avLst/>
            </a:prstGeom>
            <a:noFill/>
            <a:ln>
              <a:noFill/>
            </a:ln>
          </p:spPr>
          <p:txBody>
            <a:bodyPr anchorCtr="0" anchor="ctr" bIns="91425" lIns="91425" spcFirstLastPara="1" rIns="91425" wrap="square" tIns="91425">
              <a:noAutofit/>
            </a:bodyPr>
            <a:lstStyle/>
            <a:p>
              <a:pPr indent="0" lvl="0" marL="0" rtl="0" algn="ctr">
                <a:lnSpc>
                  <a:spcPct val="114000"/>
                </a:lnSpc>
                <a:spcBef>
                  <a:spcPts val="0"/>
                </a:spcBef>
                <a:spcAft>
                  <a:spcPts val="0"/>
                </a:spcAft>
                <a:buNone/>
              </a:pPr>
              <a:r>
                <a:rPr b="1" lang="en" sz="600">
                  <a:solidFill>
                    <a:srgbClr val="FFFFFF"/>
                  </a:solidFill>
                  <a:latin typeface="Montserrat"/>
                  <a:ea typeface="Montserrat"/>
                  <a:cs typeface="Montserrat"/>
                  <a:sym typeface="Montserrat"/>
                </a:rPr>
                <a:t>Bringing innovative idea</a:t>
              </a:r>
              <a:endParaRPr b="1" sz="600">
                <a:solidFill>
                  <a:srgbClr val="FFFFFF"/>
                </a:solidFill>
                <a:latin typeface="Montserrat"/>
                <a:ea typeface="Montserrat"/>
                <a:cs typeface="Montserrat"/>
                <a:sym typeface="Montserrat"/>
              </a:endParaRPr>
            </a:p>
          </p:txBody>
        </p:sp>
      </p:grpSp>
      <p:sp>
        <p:nvSpPr>
          <p:cNvPr id="921" name="Google Shape;921;p40"/>
          <p:cNvSpPr/>
          <p:nvPr/>
        </p:nvSpPr>
        <p:spPr>
          <a:xfrm>
            <a:off x="3385965" y="764725"/>
            <a:ext cx="969900" cy="9699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2" name="Google Shape;922;p40"/>
          <p:cNvPicPr preferRelativeResize="0"/>
          <p:nvPr/>
        </p:nvPicPr>
        <p:blipFill rotWithShape="1">
          <a:blip r:embed="rId5">
            <a:alphaModFix/>
          </a:blip>
          <a:srcRect b="48970" l="37954" r="36992" t="31381"/>
          <a:stretch/>
        </p:blipFill>
        <p:spPr>
          <a:xfrm>
            <a:off x="3520332" y="975308"/>
            <a:ext cx="699156" cy="547166"/>
          </a:xfrm>
          <a:prstGeom prst="rect">
            <a:avLst/>
          </a:prstGeom>
          <a:noFill/>
          <a:ln>
            <a:noFill/>
          </a:ln>
        </p:spPr>
      </p:pic>
      <p:sp>
        <p:nvSpPr>
          <p:cNvPr id="923" name="Google Shape;923;p40"/>
          <p:cNvSpPr/>
          <p:nvPr/>
        </p:nvSpPr>
        <p:spPr>
          <a:xfrm>
            <a:off x="3386063" y="1213471"/>
            <a:ext cx="970200" cy="9702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4" name="Google Shape;924;p40"/>
          <p:cNvCxnSpPr/>
          <p:nvPr/>
        </p:nvCxnSpPr>
        <p:spPr>
          <a:xfrm>
            <a:off x="3615935" y="1945788"/>
            <a:ext cx="147600" cy="0"/>
          </a:xfrm>
          <a:prstGeom prst="straightConnector1">
            <a:avLst/>
          </a:prstGeom>
          <a:noFill/>
          <a:ln cap="flat" cmpd="sng" w="19050">
            <a:solidFill>
              <a:schemeClr val="dk2"/>
            </a:solidFill>
            <a:prstDash val="solid"/>
            <a:round/>
            <a:headEnd len="med" w="med" type="none"/>
            <a:tailEnd len="med" w="med" type="none"/>
          </a:ln>
        </p:spPr>
      </p:cxnSp>
      <p:cxnSp>
        <p:nvCxnSpPr>
          <p:cNvPr id="925" name="Google Shape;925;p40"/>
          <p:cNvCxnSpPr/>
          <p:nvPr/>
        </p:nvCxnSpPr>
        <p:spPr>
          <a:xfrm>
            <a:off x="3797392" y="1945788"/>
            <a:ext cx="147600" cy="0"/>
          </a:xfrm>
          <a:prstGeom prst="straightConnector1">
            <a:avLst/>
          </a:prstGeom>
          <a:noFill/>
          <a:ln cap="flat" cmpd="sng" w="19050">
            <a:solidFill>
              <a:schemeClr val="dk2"/>
            </a:solidFill>
            <a:prstDash val="solid"/>
            <a:round/>
            <a:headEnd len="med" w="med" type="none"/>
            <a:tailEnd len="med" w="med" type="none"/>
          </a:ln>
        </p:spPr>
      </p:cxnSp>
      <p:cxnSp>
        <p:nvCxnSpPr>
          <p:cNvPr id="926" name="Google Shape;926;p40"/>
          <p:cNvCxnSpPr/>
          <p:nvPr/>
        </p:nvCxnSpPr>
        <p:spPr>
          <a:xfrm>
            <a:off x="3978849" y="1945788"/>
            <a:ext cx="147600" cy="0"/>
          </a:xfrm>
          <a:prstGeom prst="straightConnector1">
            <a:avLst/>
          </a:prstGeom>
          <a:noFill/>
          <a:ln cap="flat" cmpd="sng" w="19050">
            <a:solidFill>
              <a:schemeClr val="dk2"/>
            </a:solidFill>
            <a:prstDash val="solid"/>
            <a:round/>
            <a:headEnd len="med" w="med" type="none"/>
            <a:tailEnd len="med" w="med" type="none"/>
          </a:ln>
        </p:spPr>
      </p:cxnSp>
      <p:cxnSp>
        <p:nvCxnSpPr>
          <p:cNvPr id="927" name="Google Shape;927;p40"/>
          <p:cNvCxnSpPr/>
          <p:nvPr/>
        </p:nvCxnSpPr>
        <p:spPr>
          <a:xfrm>
            <a:off x="3615935" y="1998314"/>
            <a:ext cx="147600" cy="0"/>
          </a:xfrm>
          <a:prstGeom prst="straightConnector1">
            <a:avLst/>
          </a:prstGeom>
          <a:noFill/>
          <a:ln cap="flat" cmpd="sng" w="19050">
            <a:solidFill>
              <a:schemeClr val="dk2"/>
            </a:solidFill>
            <a:prstDash val="solid"/>
            <a:round/>
            <a:headEnd len="med" w="med" type="none"/>
            <a:tailEnd len="med" w="med" type="none"/>
          </a:ln>
        </p:spPr>
      </p:cxnSp>
      <p:cxnSp>
        <p:nvCxnSpPr>
          <p:cNvPr id="928" name="Google Shape;928;p40"/>
          <p:cNvCxnSpPr/>
          <p:nvPr/>
        </p:nvCxnSpPr>
        <p:spPr>
          <a:xfrm>
            <a:off x="3797392" y="1998314"/>
            <a:ext cx="147600" cy="0"/>
          </a:xfrm>
          <a:prstGeom prst="straightConnector1">
            <a:avLst/>
          </a:prstGeom>
          <a:noFill/>
          <a:ln cap="flat" cmpd="sng" w="19050">
            <a:solidFill>
              <a:schemeClr val="dk2"/>
            </a:solidFill>
            <a:prstDash val="solid"/>
            <a:round/>
            <a:headEnd len="med" w="med" type="none"/>
            <a:tailEnd len="med" w="med" type="none"/>
          </a:ln>
        </p:spPr>
      </p:cxnSp>
      <p:cxnSp>
        <p:nvCxnSpPr>
          <p:cNvPr id="929" name="Google Shape;929;p40"/>
          <p:cNvCxnSpPr/>
          <p:nvPr/>
        </p:nvCxnSpPr>
        <p:spPr>
          <a:xfrm>
            <a:off x="3978849" y="1998314"/>
            <a:ext cx="147600" cy="0"/>
          </a:xfrm>
          <a:prstGeom prst="straightConnector1">
            <a:avLst/>
          </a:prstGeom>
          <a:noFill/>
          <a:ln cap="flat" cmpd="sng" w="19050">
            <a:solidFill>
              <a:schemeClr val="dk2"/>
            </a:solidFill>
            <a:prstDash val="solid"/>
            <a:round/>
            <a:headEnd len="med" w="med" type="none"/>
            <a:tailEnd len="med" w="med" type="none"/>
          </a:ln>
        </p:spPr>
      </p:cxnSp>
      <p:cxnSp>
        <p:nvCxnSpPr>
          <p:cNvPr id="930" name="Google Shape;930;p40"/>
          <p:cNvCxnSpPr/>
          <p:nvPr/>
        </p:nvCxnSpPr>
        <p:spPr>
          <a:xfrm>
            <a:off x="3615935" y="2050840"/>
            <a:ext cx="147600" cy="0"/>
          </a:xfrm>
          <a:prstGeom prst="straightConnector1">
            <a:avLst/>
          </a:prstGeom>
          <a:noFill/>
          <a:ln cap="flat" cmpd="sng" w="19050">
            <a:solidFill>
              <a:schemeClr val="dk2"/>
            </a:solidFill>
            <a:prstDash val="solid"/>
            <a:round/>
            <a:headEnd len="med" w="med" type="none"/>
            <a:tailEnd len="med" w="med" type="none"/>
          </a:ln>
        </p:spPr>
      </p:cxnSp>
      <p:cxnSp>
        <p:nvCxnSpPr>
          <p:cNvPr id="931" name="Google Shape;931;p40"/>
          <p:cNvCxnSpPr/>
          <p:nvPr/>
        </p:nvCxnSpPr>
        <p:spPr>
          <a:xfrm>
            <a:off x="3797392" y="2050840"/>
            <a:ext cx="147600" cy="0"/>
          </a:xfrm>
          <a:prstGeom prst="straightConnector1">
            <a:avLst/>
          </a:prstGeom>
          <a:noFill/>
          <a:ln cap="flat" cmpd="sng" w="19050">
            <a:solidFill>
              <a:schemeClr val="dk2"/>
            </a:solidFill>
            <a:prstDash val="solid"/>
            <a:round/>
            <a:headEnd len="med" w="med" type="none"/>
            <a:tailEnd len="med" w="med" type="none"/>
          </a:ln>
        </p:spPr>
      </p:cxnSp>
      <p:cxnSp>
        <p:nvCxnSpPr>
          <p:cNvPr id="932" name="Google Shape;932;p40"/>
          <p:cNvCxnSpPr/>
          <p:nvPr/>
        </p:nvCxnSpPr>
        <p:spPr>
          <a:xfrm>
            <a:off x="3978849" y="2050840"/>
            <a:ext cx="147600" cy="0"/>
          </a:xfrm>
          <a:prstGeom prst="straightConnector1">
            <a:avLst/>
          </a:prstGeom>
          <a:noFill/>
          <a:ln cap="flat" cmpd="sng" w="19050">
            <a:solidFill>
              <a:schemeClr val="dk2"/>
            </a:solidFill>
            <a:prstDash val="solid"/>
            <a:round/>
            <a:headEnd len="med" w="med" type="none"/>
            <a:tailEnd len="med" w="med" type="none"/>
          </a:ln>
        </p:spPr>
      </p:cxnSp>
      <p:grpSp>
        <p:nvGrpSpPr>
          <p:cNvPr id="933" name="Google Shape;933;p40"/>
          <p:cNvGrpSpPr/>
          <p:nvPr/>
        </p:nvGrpSpPr>
        <p:grpSpPr>
          <a:xfrm>
            <a:off x="3615960" y="1893398"/>
            <a:ext cx="510386" cy="0"/>
            <a:chOff x="4025313" y="3919438"/>
            <a:chExt cx="517056" cy="0"/>
          </a:xfrm>
        </p:grpSpPr>
        <p:cxnSp>
          <p:nvCxnSpPr>
            <p:cNvPr id="934" name="Google Shape;934;p40"/>
            <p:cNvCxnSpPr/>
            <p:nvPr/>
          </p:nvCxnSpPr>
          <p:spPr>
            <a:xfrm>
              <a:off x="4025313" y="391943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935" name="Google Shape;935;p40"/>
            <p:cNvCxnSpPr/>
            <p:nvPr/>
          </p:nvCxnSpPr>
          <p:spPr>
            <a:xfrm>
              <a:off x="4209141" y="391943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936" name="Google Shape;936;p40"/>
            <p:cNvCxnSpPr/>
            <p:nvPr/>
          </p:nvCxnSpPr>
          <p:spPr>
            <a:xfrm>
              <a:off x="4392969" y="3919438"/>
              <a:ext cx="149400" cy="0"/>
            </a:xfrm>
            <a:prstGeom prst="straightConnector1">
              <a:avLst/>
            </a:prstGeom>
            <a:noFill/>
            <a:ln cap="flat" cmpd="sng" w="19050">
              <a:solidFill>
                <a:schemeClr val="dk2"/>
              </a:solidFill>
              <a:prstDash val="solid"/>
              <a:round/>
              <a:headEnd len="med" w="med" type="none"/>
              <a:tailEnd len="med" w="med" type="none"/>
            </a:ln>
          </p:spPr>
        </p:cxnSp>
      </p:grpSp>
      <p:grpSp>
        <p:nvGrpSpPr>
          <p:cNvPr id="937" name="Google Shape;937;p40"/>
          <p:cNvGrpSpPr/>
          <p:nvPr/>
        </p:nvGrpSpPr>
        <p:grpSpPr>
          <a:xfrm>
            <a:off x="3615960" y="1842044"/>
            <a:ext cx="510386" cy="0"/>
            <a:chOff x="4025313" y="3923688"/>
            <a:chExt cx="517056" cy="0"/>
          </a:xfrm>
        </p:grpSpPr>
        <p:cxnSp>
          <p:nvCxnSpPr>
            <p:cNvPr id="938" name="Google Shape;938;p40"/>
            <p:cNvCxnSpPr/>
            <p:nvPr/>
          </p:nvCxnSpPr>
          <p:spPr>
            <a:xfrm>
              <a:off x="4025313" y="392368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939" name="Google Shape;939;p40"/>
            <p:cNvCxnSpPr/>
            <p:nvPr/>
          </p:nvCxnSpPr>
          <p:spPr>
            <a:xfrm>
              <a:off x="4209141" y="392368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940" name="Google Shape;940;p40"/>
            <p:cNvCxnSpPr/>
            <p:nvPr/>
          </p:nvCxnSpPr>
          <p:spPr>
            <a:xfrm>
              <a:off x="4392969" y="3923688"/>
              <a:ext cx="149400" cy="0"/>
            </a:xfrm>
            <a:prstGeom prst="straightConnector1">
              <a:avLst/>
            </a:prstGeom>
            <a:noFill/>
            <a:ln cap="flat" cmpd="sng" w="19050">
              <a:solidFill>
                <a:schemeClr val="dk2"/>
              </a:solidFill>
              <a:prstDash val="solid"/>
              <a:round/>
              <a:headEnd len="med" w="med" type="none"/>
              <a:tailEnd len="med" w="med" type="none"/>
            </a:ln>
          </p:spPr>
        </p:cxnSp>
      </p:grpSp>
      <p:grpSp>
        <p:nvGrpSpPr>
          <p:cNvPr id="941" name="Google Shape;941;p40"/>
          <p:cNvGrpSpPr/>
          <p:nvPr/>
        </p:nvGrpSpPr>
        <p:grpSpPr>
          <a:xfrm>
            <a:off x="3615960" y="1790690"/>
            <a:ext cx="510386" cy="0"/>
            <a:chOff x="4025313" y="3923688"/>
            <a:chExt cx="517056" cy="0"/>
          </a:xfrm>
        </p:grpSpPr>
        <p:cxnSp>
          <p:nvCxnSpPr>
            <p:cNvPr id="942" name="Google Shape;942;p40"/>
            <p:cNvCxnSpPr/>
            <p:nvPr/>
          </p:nvCxnSpPr>
          <p:spPr>
            <a:xfrm>
              <a:off x="4025313" y="392368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943" name="Google Shape;943;p40"/>
            <p:cNvCxnSpPr/>
            <p:nvPr/>
          </p:nvCxnSpPr>
          <p:spPr>
            <a:xfrm>
              <a:off x="4209141" y="392368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944" name="Google Shape;944;p40"/>
            <p:cNvCxnSpPr/>
            <p:nvPr/>
          </p:nvCxnSpPr>
          <p:spPr>
            <a:xfrm>
              <a:off x="4392969" y="3923688"/>
              <a:ext cx="149400" cy="0"/>
            </a:xfrm>
            <a:prstGeom prst="straightConnector1">
              <a:avLst/>
            </a:prstGeom>
            <a:noFill/>
            <a:ln cap="flat" cmpd="sng" w="19050">
              <a:solidFill>
                <a:schemeClr val="dk2"/>
              </a:solidFill>
              <a:prstDash val="solid"/>
              <a:round/>
              <a:headEnd len="med" w="med" type="none"/>
              <a:tailEnd len="med" w="med" type="none"/>
            </a:ln>
          </p:spPr>
        </p:cxnSp>
      </p:grpSp>
      <p:grpSp>
        <p:nvGrpSpPr>
          <p:cNvPr id="945" name="Google Shape;945;p40"/>
          <p:cNvGrpSpPr/>
          <p:nvPr/>
        </p:nvGrpSpPr>
        <p:grpSpPr>
          <a:xfrm>
            <a:off x="3614723" y="1691181"/>
            <a:ext cx="510386" cy="0"/>
            <a:chOff x="4025313" y="3923688"/>
            <a:chExt cx="517056" cy="0"/>
          </a:xfrm>
        </p:grpSpPr>
        <p:cxnSp>
          <p:nvCxnSpPr>
            <p:cNvPr id="946" name="Google Shape;946;p40"/>
            <p:cNvCxnSpPr/>
            <p:nvPr/>
          </p:nvCxnSpPr>
          <p:spPr>
            <a:xfrm>
              <a:off x="4025313" y="392368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947" name="Google Shape;947;p40"/>
            <p:cNvCxnSpPr/>
            <p:nvPr/>
          </p:nvCxnSpPr>
          <p:spPr>
            <a:xfrm>
              <a:off x="4209141" y="392368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948" name="Google Shape;948;p40"/>
            <p:cNvCxnSpPr/>
            <p:nvPr/>
          </p:nvCxnSpPr>
          <p:spPr>
            <a:xfrm>
              <a:off x="4392969" y="3923688"/>
              <a:ext cx="149400" cy="0"/>
            </a:xfrm>
            <a:prstGeom prst="straightConnector1">
              <a:avLst/>
            </a:prstGeom>
            <a:noFill/>
            <a:ln cap="flat" cmpd="sng" w="19050">
              <a:solidFill>
                <a:schemeClr val="dk2"/>
              </a:solidFill>
              <a:prstDash val="solid"/>
              <a:round/>
              <a:headEnd len="med" w="med" type="none"/>
              <a:tailEnd len="med" w="med" type="none"/>
            </a:ln>
          </p:spPr>
        </p:cxnSp>
      </p:grpSp>
      <p:grpSp>
        <p:nvGrpSpPr>
          <p:cNvPr id="949" name="Google Shape;949;p40"/>
          <p:cNvGrpSpPr/>
          <p:nvPr/>
        </p:nvGrpSpPr>
        <p:grpSpPr>
          <a:xfrm>
            <a:off x="3614723" y="1639828"/>
            <a:ext cx="510386" cy="0"/>
            <a:chOff x="4025313" y="3923688"/>
            <a:chExt cx="517056" cy="0"/>
          </a:xfrm>
        </p:grpSpPr>
        <p:cxnSp>
          <p:nvCxnSpPr>
            <p:cNvPr id="950" name="Google Shape;950;p40"/>
            <p:cNvCxnSpPr/>
            <p:nvPr/>
          </p:nvCxnSpPr>
          <p:spPr>
            <a:xfrm>
              <a:off x="4025313" y="392368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951" name="Google Shape;951;p40"/>
            <p:cNvCxnSpPr/>
            <p:nvPr/>
          </p:nvCxnSpPr>
          <p:spPr>
            <a:xfrm>
              <a:off x="4209141" y="392368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952" name="Google Shape;952;p40"/>
            <p:cNvCxnSpPr/>
            <p:nvPr/>
          </p:nvCxnSpPr>
          <p:spPr>
            <a:xfrm>
              <a:off x="4392969" y="3923688"/>
              <a:ext cx="149400" cy="0"/>
            </a:xfrm>
            <a:prstGeom prst="straightConnector1">
              <a:avLst/>
            </a:prstGeom>
            <a:noFill/>
            <a:ln cap="flat" cmpd="sng" w="19050">
              <a:solidFill>
                <a:schemeClr val="dk2"/>
              </a:solidFill>
              <a:prstDash val="solid"/>
              <a:round/>
              <a:headEnd len="med" w="med" type="none"/>
              <a:tailEnd len="med" w="med" type="none"/>
            </a:ln>
          </p:spPr>
        </p:cxnSp>
      </p:grpSp>
      <p:grpSp>
        <p:nvGrpSpPr>
          <p:cNvPr id="953" name="Google Shape;953;p40"/>
          <p:cNvGrpSpPr/>
          <p:nvPr/>
        </p:nvGrpSpPr>
        <p:grpSpPr>
          <a:xfrm>
            <a:off x="3614723" y="1588485"/>
            <a:ext cx="510386" cy="0"/>
            <a:chOff x="4025313" y="3919438"/>
            <a:chExt cx="517056" cy="0"/>
          </a:xfrm>
        </p:grpSpPr>
        <p:cxnSp>
          <p:nvCxnSpPr>
            <p:cNvPr id="954" name="Google Shape;954;p40"/>
            <p:cNvCxnSpPr/>
            <p:nvPr/>
          </p:nvCxnSpPr>
          <p:spPr>
            <a:xfrm>
              <a:off x="4025313" y="391943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955" name="Google Shape;955;p40"/>
            <p:cNvCxnSpPr/>
            <p:nvPr/>
          </p:nvCxnSpPr>
          <p:spPr>
            <a:xfrm>
              <a:off x="4209141" y="391943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956" name="Google Shape;956;p40"/>
            <p:cNvCxnSpPr/>
            <p:nvPr/>
          </p:nvCxnSpPr>
          <p:spPr>
            <a:xfrm>
              <a:off x="4392969" y="3919438"/>
              <a:ext cx="149400" cy="0"/>
            </a:xfrm>
            <a:prstGeom prst="straightConnector1">
              <a:avLst/>
            </a:prstGeom>
            <a:noFill/>
            <a:ln cap="flat" cmpd="sng" w="19050">
              <a:solidFill>
                <a:schemeClr val="dk2"/>
              </a:solidFill>
              <a:prstDash val="solid"/>
              <a:round/>
              <a:headEnd len="med" w="med" type="none"/>
              <a:tailEnd len="med" w="med" type="none"/>
            </a:ln>
          </p:spPr>
        </p:cxnSp>
      </p:grpSp>
      <p:grpSp>
        <p:nvGrpSpPr>
          <p:cNvPr id="957" name="Google Shape;957;p40"/>
          <p:cNvGrpSpPr/>
          <p:nvPr/>
        </p:nvGrpSpPr>
        <p:grpSpPr>
          <a:xfrm>
            <a:off x="3614723" y="1537131"/>
            <a:ext cx="510386" cy="0"/>
            <a:chOff x="4025313" y="3923688"/>
            <a:chExt cx="517056" cy="0"/>
          </a:xfrm>
        </p:grpSpPr>
        <p:cxnSp>
          <p:nvCxnSpPr>
            <p:cNvPr id="958" name="Google Shape;958;p40"/>
            <p:cNvCxnSpPr/>
            <p:nvPr/>
          </p:nvCxnSpPr>
          <p:spPr>
            <a:xfrm>
              <a:off x="4025313" y="392368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959" name="Google Shape;959;p40"/>
            <p:cNvCxnSpPr/>
            <p:nvPr/>
          </p:nvCxnSpPr>
          <p:spPr>
            <a:xfrm>
              <a:off x="4209141" y="392368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960" name="Google Shape;960;p40"/>
            <p:cNvCxnSpPr/>
            <p:nvPr/>
          </p:nvCxnSpPr>
          <p:spPr>
            <a:xfrm>
              <a:off x="4392969" y="3923688"/>
              <a:ext cx="149400" cy="0"/>
            </a:xfrm>
            <a:prstGeom prst="straightConnector1">
              <a:avLst/>
            </a:prstGeom>
            <a:noFill/>
            <a:ln cap="flat" cmpd="sng" w="19050">
              <a:solidFill>
                <a:schemeClr val="dk2"/>
              </a:solidFill>
              <a:prstDash val="solid"/>
              <a:round/>
              <a:headEnd len="med" w="med" type="none"/>
              <a:tailEnd len="med" w="med" type="none"/>
            </a:ln>
          </p:spPr>
        </p:cxnSp>
      </p:grpSp>
      <p:grpSp>
        <p:nvGrpSpPr>
          <p:cNvPr id="961" name="Google Shape;961;p40"/>
          <p:cNvGrpSpPr/>
          <p:nvPr/>
        </p:nvGrpSpPr>
        <p:grpSpPr>
          <a:xfrm>
            <a:off x="3614723" y="1485778"/>
            <a:ext cx="510386" cy="0"/>
            <a:chOff x="4025313" y="3923688"/>
            <a:chExt cx="517056" cy="0"/>
          </a:xfrm>
        </p:grpSpPr>
        <p:cxnSp>
          <p:nvCxnSpPr>
            <p:cNvPr id="962" name="Google Shape;962;p40"/>
            <p:cNvCxnSpPr/>
            <p:nvPr/>
          </p:nvCxnSpPr>
          <p:spPr>
            <a:xfrm>
              <a:off x="4025313" y="392368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963" name="Google Shape;963;p40"/>
            <p:cNvCxnSpPr/>
            <p:nvPr/>
          </p:nvCxnSpPr>
          <p:spPr>
            <a:xfrm>
              <a:off x="4209141" y="392368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964" name="Google Shape;964;p40"/>
            <p:cNvCxnSpPr/>
            <p:nvPr/>
          </p:nvCxnSpPr>
          <p:spPr>
            <a:xfrm>
              <a:off x="4392969" y="3923688"/>
              <a:ext cx="149400" cy="0"/>
            </a:xfrm>
            <a:prstGeom prst="straightConnector1">
              <a:avLst/>
            </a:prstGeom>
            <a:noFill/>
            <a:ln cap="flat" cmpd="sng" w="19050">
              <a:solidFill>
                <a:schemeClr val="dk2"/>
              </a:solidFill>
              <a:prstDash val="solid"/>
              <a:round/>
              <a:headEnd len="med" w="med" type="none"/>
              <a:tailEnd len="med" w="med" type="none"/>
            </a:ln>
          </p:spPr>
        </p:cxnSp>
      </p:grpSp>
      <p:grpSp>
        <p:nvGrpSpPr>
          <p:cNvPr id="965" name="Google Shape;965;p40"/>
          <p:cNvGrpSpPr/>
          <p:nvPr/>
        </p:nvGrpSpPr>
        <p:grpSpPr>
          <a:xfrm>
            <a:off x="3614723" y="1741598"/>
            <a:ext cx="510386" cy="0"/>
            <a:chOff x="4025313" y="3919438"/>
            <a:chExt cx="517056" cy="0"/>
          </a:xfrm>
        </p:grpSpPr>
        <p:cxnSp>
          <p:nvCxnSpPr>
            <p:cNvPr id="966" name="Google Shape;966;p40"/>
            <p:cNvCxnSpPr/>
            <p:nvPr/>
          </p:nvCxnSpPr>
          <p:spPr>
            <a:xfrm>
              <a:off x="4025313" y="391943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967" name="Google Shape;967;p40"/>
            <p:cNvCxnSpPr/>
            <p:nvPr/>
          </p:nvCxnSpPr>
          <p:spPr>
            <a:xfrm>
              <a:off x="4392969" y="391943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968" name="Google Shape;968;p40"/>
            <p:cNvCxnSpPr/>
            <p:nvPr/>
          </p:nvCxnSpPr>
          <p:spPr>
            <a:xfrm>
              <a:off x="4209141" y="3919438"/>
              <a:ext cx="149400" cy="0"/>
            </a:xfrm>
            <a:prstGeom prst="straightConnector1">
              <a:avLst/>
            </a:prstGeom>
            <a:noFill/>
            <a:ln cap="flat" cmpd="sng" w="19050">
              <a:solidFill>
                <a:schemeClr val="dk2"/>
              </a:solidFill>
              <a:prstDash val="solid"/>
              <a:round/>
              <a:headEnd len="med" w="med" type="none"/>
              <a:tailEnd len="med" w="med" type="none"/>
            </a:ln>
          </p:spPr>
        </p:cxn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72" name="Shape 972"/>
        <p:cNvGrpSpPr/>
        <p:nvPr/>
      </p:nvGrpSpPr>
      <p:grpSpPr>
        <a:xfrm>
          <a:off x="0" y="0"/>
          <a:ext cx="0" cy="0"/>
          <a:chOff x="0" y="0"/>
          <a:chExt cx="0" cy="0"/>
        </a:xfrm>
      </p:grpSpPr>
      <p:sp>
        <p:nvSpPr>
          <p:cNvPr id="973" name="Google Shape;973;p41"/>
          <p:cNvSpPr txBox="1"/>
          <p:nvPr/>
        </p:nvSpPr>
        <p:spPr>
          <a:xfrm>
            <a:off x="914400" y="0"/>
            <a:ext cx="8229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Montserrat"/>
                <a:ea typeface="Montserrat"/>
                <a:cs typeface="Montserrat"/>
                <a:sym typeface="Montserrat"/>
              </a:rPr>
              <a:t>But UDAPTOR is this</a:t>
            </a:r>
            <a:endParaRPr sz="2800">
              <a:solidFill>
                <a:srgbClr val="000000"/>
              </a:solidFill>
              <a:latin typeface="Montserrat"/>
              <a:ea typeface="Montserrat"/>
              <a:cs typeface="Montserrat"/>
              <a:sym typeface="Montserrat"/>
            </a:endParaRPr>
          </a:p>
        </p:txBody>
      </p:sp>
      <p:pic>
        <p:nvPicPr>
          <p:cNvPr id="974" name="Google Shape;974;p41"/>
          <p:cNvPicPr preferRelativeResize="0"/>
          <p:nvPr/>
        </p:nvPicPr>
        <p:blipFill rotWithShape="1">
          <a:blip r:embed="rId4">
            <a:alphaModFix/>
          </a:blip>
          <a:srcRect b="48970" l="37954" r="36992" t="31381"/>
          <a:stretch/>
        </p:blipFill>
        <p:spPr>
          <a:xfrm>
            <a:off x="237249" y="123025"/>
            <a:ext cx="411450" cy="322000"/>
          </a:xfrm>
          <a:prstGeom prst="rect">
            <a:avLst/>
          </a:prstGeom>
          <a:noFill/>
          <a:ln>
            <a:noFill/>
          </a:ln>
        </p:spPr>
      </p:pic>
      <p:sp>
        <p:nvSpPr>
          <p:cNvPr id="975" name="Google Shape;975;p41"/>
          <p:cNvSpPr txBox="1"/>
          <p:nvPr/>
        </p:nvSpPr>
        <p:spPr>
          <a:xfrm>
            <a:off x="551175" y="600700"/>
            <a:ext cx="1554300" cy="404400"/>
          </a:xfrm>
          <a:prstGeom prst="rect">
            <a:avLst/>
          </a:prstGeom>
          <a:noFill/>
          <a:ln>
            <a:noFill/>
          </a:ln>
        </p:spPr>
        <p:txBody>
          <a:bodyPr anchorCtr="0" anchor="ctr" bIns="91425" lIns="91425" spcFirstLastPara="1" rIns="91425" wrap="square" tIns="91425">
            <a:noAutofit/>
          </a:bodyPr>
          <a:lstStyle/>
          <a:p>
            <a:pPr indent="0" lvl="0" marL="0" rtl="0" algn="l">
              <a:lnSpc>
                <a:spcPct val="114000"/>
              </a:lnSpc>
              <a:spcBef>
                <a:spcPts val="0"/>
              </a:spcBef>
              <a:spcAft>
                <a:spcPts val="0"/>
              </a:spcAft>
              <a:buNone/>
            </a:pPr>
            <a:r>
              <a:rPr b="1" lang="en" sz="1000">
                <a:solidFill>
                  <a:srgbClr val="595959"/>
                </a:solidFill>
                <a:latin typeface="Montserrat"/>
                <a:ea typeface="Montserrat"/>
                <a:cs typeface="Montserrat"/>
                <a:sym typeface="Montserrat"/>
              </a:rPr>
              <a:t>Ankush Sharma</a:t>
            </a:r>
            <a:endParaRPr b="1" sz="1000">
              <a:solidFill>
                <a:srgbClr val="595959"/>
              </a:solidFill>
              <a:latin typeface="Montserrat"/>
              <a:ea typeface="Montserrat"/>
              <a:cs typeface="Montserrat"/>
              <a:sym typeface="Montserrat"/>
            </a:endParaRPr>
          </a:p>
        </p:txBody>
      </p:sp>
      <p:sp>
        <p:nvSpPr>
          <p:cNvPr id="976" name="Google Shape;976;p41"/>
          <p:cNvSpPr txBox="1"/>
          <p:nvPr/>
        </p:nvSpPr>
        <p:spPr>
          <a:xfrm>
            <a:off x="2211612" y="600700"/>
            <a:ext cx="1554300" cy="404400"/>
          </a:xfrm>
          <a:prstGeom prst="rect">
            <a:avLst/>
          </a:prstGeom>
          <a:noFill/>
          <a:ln>
            <a:noFill/>
          </a:ln>
        </p:spPr>
        <p:txBody>
          <a:bodyPr anchorCtr="0" anchor="ctr" bIns="91425" lIns="91425" spcFirstLastPara="1" rIns="91425" wrap="square" tIns="91425">
            <a:noAutofit/>
          </a:bodyPr>
          <a:lstStyle/>
          <a:p>
            <a:pPr indent="0" lvl="0" marL="0" rtl="0" algn="l">
              <a:lnSpc>
                <a:spcPct val="114000"/>
              </a:lnSpc>
              <a:spcBef>
                <a:spcPts val="0"/>
              </a:spcBef>
              <a:spcAft>
                <a:spcPts val="0"/>
              </a:spcAft>
              <a:buNone/>
            </a:pPr>
            <a:r>
              <a:rPr b="1" lang="en" sz="1000">
                <a:solidFill>
                  <a:srgbClr val="595959"/>
                </a:solidFill>
                <a:latin typeface="Montserrat"/>
                <a:ea typeface="Montserrat"/>
                <a:cs typeface="Montserrat"/>
                <a:sym typeface="Montserrat"/>
              </a:rPr>
              <a:t>Evgeny Pozdeev</a:t>
            </a:r>
            <a:endParaRPr b="1" sz="1000">
              <a:solidFill>
                <a:srgbClr val="595959"/>
              </a:solidFill>
              <a:latin typeface="Montserrat"/>
              <a:ea typeface="Montserrat"/>
              <a:cs typeface="Montserrat"/>
              <a:sym typeface="Montserrat"/>
            </a:endParaRPr>
          </a:p>
        </p:txBody>
      </p:sp>
      <p:sp>
        <p:nvSpPr>
          <p:cNvPr id="977" name="Google Shape;977;p41"/>
          <p:cNvSpPr txBox="1"/>
          <p:nvPr/>
        </p:nvSpPr>
        <p:spPr>
          <a:xfrm>
            <a:off x="3872050" y="600700"/>
            <a:ext cx="1554300" cy="404400"/>
          </a:xfrm>
          <a:prstGeom prst="rect">
            <a:avLst/>
          </a:prstGeom>
          <a:noFill/>
          <a:ln>
            <a:noFill/>
          </a:ln>
        </p:spPr>
        <p:txBody>
          <a:bodyPr anchorCtr="0" anchor="ctr" bIns="91425" lIns="91425" spcFirstLastPara="1" rIns="91425" wrap="square" tIns="91425">
            <a:noAutofit/>
          </a:bodyPr>
          <a:lstStyle/>
          <a:p>
            <a:pPr indent="0" lvl="0" marL="0" rtl="0" algn="l">
              <a:lnSpc>
                <a:spcPct val="114000"/>
              </a:lnSpc>
              <a:spcBef>
                <a:spcPts val="0"/>
              </a:spcBef>
              <a:spcAft>
                <a:spcPts val="0"/>
              </a:spcAft>
              <a:buNone/>
            </a:pPr>
            <a:r>
              <a:rPr b="1" lang="en" sz="1000">
                <a:solidFill>
                  <a:srgbClr val="595959"/>
                </a:solidFill>
                <a:latin typeface="Montserrat"/>
                <a:ea typeface="Montserrat"/>
                <a:cs typeface="Montserrat"/>
                <a:sym typeface="Montserrat"/>
              </a:rPr>
              <a:t>Fernando Stefanini</a:t>
            </a:r>
            <a:endParaRPr b="1" sz="1000">
              <a:solidFill>
                <a:srgbClr val="595959"/>
              </a:solidFill>
              <a:latin typeface="Montserrat"/>
              <a:ea typeface="Montserrat"/>
              <a:cs typeface="Montserrat"/>
              <a:sym typeface="Montserrat"/>
            </a:endParaRPr>
          </a:p>
        </p:txBody>
      </p:sp>
      <p:sp>
        <p:nvSpPr>
          <p:cNvPr id="978" name="Google Shape;978;p41"/>
          <p:cNvSpPr txBox="1"/>
          <p:nvPr/>
        </p:nvSpPr>
        <p:spPr>
          <a:xfrm>
            <a:off x="5532487" y="600700"/>
            <a:ext cx="1554300" cy="404400"/>
          </a:xfrm>
          <a:prstGeom prst="rect">
            <a:avLst/>
          </a:prstGeom>
          <a:noFill/>
          <a:ln>
            <a:noFill/>
          </a:ln>
        </p:spPr>
        <p:txBody>
          <a:bodyPr anchorCtr="0" anchor="ctr" bIns="91425" lIns="91425" spcFirstLastPara="1" rIns="91425" wrap="square" tIns="91425">
            <a:noAutofit/>
          </a:bodyPr>
          <a:lstStyle/>
          <a:p>
            <a:pPr indent="0" lvl="0" marL="0" rtl="0" algn="l">
              <a:lnSpc>
                <a:spcPct val="114000"/>
              </a:lnSpc>
              <a:spcBef>
                <a:spcPts val="0"/>
              </a:spcBef>
              <a:spcAft>
                <a:spcPts val="0"/>
              </a:spcAft>
              <a:buNone/>
            </a:pPr>
            <a:r>
              <a:rPr b="1" lang="en" sz="1000">
                <a:solidFill>
                  <a:srgbClr val="595959"/>
                </a:solidFill>
                <a:latin typeface="Montserrat"/>
                <a:ea typeface="Montserrat"/>
                <a:cs typeface="Montserrat"/>
                <a:sym typeface="Montserrat"/>
              </a:rPr>
              <a:t>Pablo Lopez</a:t>
            </a:r>
            <a:endParaRPr b="1" sz="1000">
              <a:solidFill>
                <a:srgbClr val="595959"/>
              </a:solidFill>
              <a:latin typeface="Montserrat"/>
              <a:ea typeface="Montserrat"/>
              <a:cs typeface="Montserrat"/>
              <a:sym typeface="Montserrat"/>
            </a:endParaRPr>
          </a:p>
        </p:txBody>
      </p:sp>
      <p:sp>
        <p:nvSpPr>
          <p:cNvPr id="979" name="Google Shape;979;p41"/>
          <p:cNvSpPr txBox="1"/>
          <p:nvPr/>
        </p:nvSpPr>
        <p:spPr>
          <a:xfrm>
            <a:off x="7192925" y="600700"/>
            <a:ext cx="1554300" cy="404400"/>
          </a:xfrm>
          <a:prstGeom prst="rect">
            <a:avLst/>
          </a:prstGeom>
          <a:noFill/>
          <a:ln>
            <a:noFill/>
          </a:ln>
        </p:spPr>
        <p:txBody>
          <a:bodyPr anchorCtr="0" anchor="ctr" bIns="91425" lIns="91425" spcFirstLastPara="1" rIns="91425" wrap="square" tIns="91425">
            <a:noAutofit/>
          </a:bodyPr>
          <a:lstStyle/>
          <a:p>
            <a:pPr indent="0" lvl="0" marL="0" rtl="0" algn="l">
              <a:lnSpc>
                <a:spcPct val="114000"/>
              </a:lnSpc>
              <a:spcBef>
                <a:spcPts val="0"/>
              </a:spcBef>
              <a:spcAft>
                <a:spcPts val="0"/>
              </a:spcAft>
              <a:buNone/>
            </a:pPr>
            <a:r>
              <a:rPr b="1" lang="en" sz="1000">
                <a:solidFill>
                  <a:srgbClr val="595959"/>
                </a:solidFill>
                <a:latin typeface="Montserrat"/>
                <a:ea typeface="Montserrat"/>
                <a:cs typeface="Montserrat"/>
                <a:sym typeface="Montserrat"/>
              </a:rPr>
              <a:t>Rene Gomez</a:t>
            </a:r>
            <a:endParaRPr b="1" sz="1000">
              <a:solidFill>
                <a:srgbClr val="595959"/>
              </a:solidFill>
              <a:latin typeface="Montserrat"/>
              <a:ea typeface="Montserrat"/>
              <a:cs typeface="Montserrat"/>
              <a:sym typeface="Montserrat"/>
            </a:endParaRPr>
          </a:p>
        </p:txBody>
      </p:sp>
      <p:pic>
        <p:nvPicPr>
          <p:cNvPr id="980" name="Google Shape;980;p41"/>
          <p:cNvPicPr preferRelativeResize="0"/>
          <p:nvPr/>
        </p:nvPicPr>
        <p:blipFill rotWithShape="1">
          <a:blip r:embed="rId5">
            <a:alphaModFix/>
          </a:blip>
          <a:srcRect b="9" l="0" r="0" t="7131"/>
          <a:stretch/>
        </p:blipFill>
        <p:spPr>
          <a:xfrm>
            <a:off x="3872050" y="935250"/>
            <a:ext cx="1582724" cy="1529876"/>
          </a:xfrm>
          <a:prstGeom prst="rect">
            <a:avLst/>
          </a:prstGeom>
          <a:noFill/>
          <a:ln>
            <a:noFill/>
          </a:ln>
        </p:spPr>
      </p:pic>
      <p:sp>
        <p:nvSpPr>
          <p:cNvPr id="981" name="Google Shape;981;p41"/>
          <p:cNvSpPr txBox="1"/>
          <p:nvPr/>
        </p:nvSpPr>
        <p:spPr>
          <a:xfrm>
            <a:off x="565400" y="2408700"/>
            <a:ext cx="1572600" cy="2180400"/>
          </a:xfrm>
          <a:prstGeom prst="rect">
            <a:avLst/>
          </a:prstGeom>
          <a:noFill/>
          <a:ln>
            <a:noFill/>
          </a:ln>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b="1" i="1" lang="en" sz="1000">
                <a:solidFill>
                  <a:srgbClr val="595959"/>
                </a:solidFill>
                <a:latin typeface="Montserrat"/>
                <a:ea typeface="Montserrat"/>
                <a:cs typeface="Montserrat"/>
                <a:sym typeface="Montserrat"/>
              </a:rPr>
              <a:t>Head of Technology</a:t>
            </a:r>
            <a:endParaRPr b="1" i="1" sz="1000">
              <a:solidFill>
                <a:srgbClr val="595959"/>
              </a:solidFill>
              <a:latin typeface="Montserrat"/>
              <a:ea typeface="Montserrat"/>
              <a:cs typeface="Montserrat"/>
              <a:sym typeface="Montserrat"/>
            </a:endParaRPr>
          </a:p>
          <a:p>
            <a:pPr indent="0" lvl="0" marL="0" rtl="0" algn="l">
              <a:lnSpc>
                <a:spcPct val="114000"/>
              </a:lnSpc>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lnSpc>
                <a:spcPct val="114000"/>
              </a:lnSpc>
              <a:spcBef>
                <a:spcPts val="0"/>
              </a:spcBef>
              <a:spcAft>
                <a:spcPts val="0"/>
              </a:spcAft>
              <a:buNone/>
            </a:pPr>
            <a:r>
              <a:rPr lang="en" sz="1000">
                <a:solidFill>
                  <a:srgbClr val="595959"/>
                </a:solidFill>
                <a:latin typeface="Montserrat"/>
                <a:ea typeface="Montserrat"/>
                <a:cs typeface="Montserrat"/>
                <a:sym typeface="Montserrat"/>
              </a:rPr>
              <a:t>- BS in </a:t>
            </a:r>
            <a:r>
              <a:rPr lang="en" sz="1000">
                <a:solidFill>
                  <a:srgbClr val="595959"/>
                </a:solidFill>
                <a:latin typeface="Montserrat"/>
                <a:ea typeface="Montserrat"/>
                <a:cs typeface="Montserrat"/>
                <a:sym typeface="Montserrat"/>
              </a:rPr>
              <a:t>Mathematics, University of Delhi, India</a:t>
            </a:r>
            <a:endParaRPr sz="1000">
              <a:solidFill>
                <a:srgbClr val="595959"/>
              </a:solidFill>
              <a:latin typeface="Montserrat"/>
              <a:ea typeface="Montserrat"/>
              <a:cs typeface="Montserrat"/>
              <a:sym typeface="Montserrat"/>
            </a:endParaRPr>
          </a:p>
          <a:p>
            <a:pPr indent="0" lvl="0" marL="0" rtl="0" algn="l">
              <a:lnSpc>
                <a:spcPct val="114000"/>
              </a:lnSpc>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lnSpc>
                <a:spcPct val="114000"/>
              </a:lnSpc>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lnSpc>
                <a:spcPct val="114000"/>
              </a:lnSpc>
              <a:spcBef>
                <a:spcPts val="0"/>
              </a:spcBef>
              <a:spcAft>
                <a:spcPts val="0"/>
              </a:spcAft>
              <a:buNone/>
            </a:pPr>
            <a:r>
              <a:rPr lang="en" sz="1000">
                <a:solidFill>
                  <a:srgbClr val="595959"/>
                </a:solidFill>
                <a:latin typeface="Montserrat"/>
                <a:ea typeface="Montserrat"/>
                <a:cs typeface="Montserrat"/>
                <a:sym typeface="Montserrat"/>
              </a:rPr>
              <a:t>- </a:t>
            </a:r>
            <a:r>
              <a:rPr lang="en" sz="1000">
                <a:solidFill>
                  <a:srgbClr val="595959"/>
                </a:solidFill>
                <a:latin typeface="Montserrat"/>
                <a:ea typeface="Montserrat"/>
                <a:cs typeface="Montserrat"/>
                <a:sym typeface="Montserrat"/>
              </a:rPr>
              <a:t>4+ years working experience on high performance distributed systems </a:t>
            </a:r>
            <a:endParaRPr sz="1000">
              <a:solidFill>
                <a:srgbClr val="595959"/>
              </a:solidFill>
              <a:latin typeface="Montserrat"/>
              <a:ea typeface="Montserrat"/>
              <a:cs typeface="Montserrat"/>
              <a:sym typeface="Montserrat"/>
            </a:endParaRPr>
          </a:p>
        </p:txBody>
      </p:sp>
      <p:sp>
        <p:nvSpPr>
          <p:cNvPr id="982" name="Google Shape;982;p41"/>
          <p:cNvSpPr txBox="1"/>
          <p:nvPr/>
        </p:nvSpPr>
        <p:spPr>
          <a:xfrm>
            <a:off x="2245350" y="2408700"/>
            <a:ext cx="1653000" cy="2180400"/>
          </a:xfrm>
          <a:prstGeom prst="rect">
            <a:avLst/>
          </a:prstGeom>
          <a:noFill/>
          <a:ln>
            <a:noFill/>
          </a:ln>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b="1" i="1" lang="en" sz="1000">
                <a:solidFill>
                  <a:schemeClr val="dk2"/>
                </a:solidFill>
                <a:latin typeface="Montserrat"/>
                <a:ea typeface="Montserrat"/>
                <a:cs typeface="Montserrat"/>
                <a:sym typeface="Montserrat"/>
              </a:rPr>
              <a:t>Executive Manager</a:t>
            </a:r>
            <a:endParaRPr b="1" i="1" sz="1000">
              <a:solidFill>
                <a:schemeClr val="dk2"/>
              </a:solidFill>
              <a:latin typeface="Montserrat"/>
              <a:ea typeface="Montserrat"/>
              <a:cs typeface="Montserrat"/>
              <a:sym typeface="Montserrat"/>
            </a:endParaRPr>
          </a:p>
          <a:p>
            <a:pPr indent="0" lvl="0" marL="0" rtl="0" algn="l">
              <a:lnSpc>
                <a:spcPct val="114000"/>
              </a:lnSpc>
              <a:spcBef>
                <a:spcPts val="0"/>
              </a:spcBef>
              <a:spcAft>
                <a:spcPts val="0"/>
              </a:spcAft>
              <a:buNone/>
            </a:pPr>
            <a:r>
              <a:t/>
            </a:r>
            <a:endParaRPr sz="1000">
              <a:solidFill>
                <a:schemeClr val="dk2"/>
              </a:solidFill>
              <a:latin typeface="Montserrat"/>
              <a:ea typeface="Montserrat"/>
              <a:cs typeface="Montserrat"/>
              <a:sym typeface="Montserrat"/>
            </a:endParaRPr>
          </a:p>
          <a:p>
            <a:pPr indent="0" lvl="0" marL="0" rtl="0" algn="l">
              <a:lnSpc>
                <a:spcPct val="114000"/>
              </a:lnSpc>
              <a:spcBef>
                <a:spcPts val="0"/>
              </a:spcBef>
              <a:spcAft>
                <a:spcPts val="0"/>
              </a:spcAft>
              <a:buNone/>
            </a:pPr>
            <a:r>
              <a:rPr lang="en" sz="1000">
                <a:solidFill>
                  <a:schemeClr val="dk2"/>
                </a:solidFill>
                <a:latin typeface="Montserrat"/>
                <a:ea typeface="Montserrat"/>
                <a:cs typeface="Montserrat"/>
                <a:sym typeface="Montserrat"/>
              </a:rPr>
              <a:t>- BS in Software Engineering, Higher School of Economics, Russia</a:t>
            </a:r>
            <a:endParaRPr sz="1000">
              <a:solidFill>
                <a:schemeClr val="dk2"/>
              </a:solidFill>
              <a:latin typeface="Montserrat"/>
              <a:ea typeface="Montserrat"/>
              <a:cs typeface="Montserrat"/>
              <a:sym typeface="Montserrat"/>
            </a:endParaRPr>
          </a:p>
          <a:p>
            <a:pPr indent="0" lvl="0" marL="0" rtl="0" algn="l">
              <a:lnSpc>
                <a:spcPct val="114000"/>
              </a:lnSpc>
              <a:spcBef>
                <a:spcPts val="0"/>
              </a:spcBef>
              <a:spcAft>
                <a:spcPts val="0"/>
              </a:spcAft>
              <a:buNone/>
            </a:pPr>
            <a:r>
              <a:t/>
            </a:r>
            <a:endParaRPr sz="1000">
              <a:solidFill>
                <a:schemeClr val="dk2"/>
              </a:solidFill>
              <a:latin typeface="Montserrat"/>
              <a:ea typeface="Montserrat"/>
              <a:cs typeface="Montserrat"/>
              <a:sym typeface="Montserrat"/>
            </a:endParaRPr>
          </a:p>
          <a:p>
            <a:pPr indent="0" lvl="0" marL="0" rtl="0" algn="l">
              <a:lnSpc>
                <a:spcPct val="114000"/>
              </a:lnSpc>
              <a:spcBef>
                <a:spcPts val="0"/>
              </a:spcBef>
              <a:spcAft>
                <a:spcPts val="0"/>
              </a:spcAft>
              <a:buNone/>
            </a:pPr>
            <a:r>
              <a:rPr lang="en" sz="1000">
                <a:solidFill>
                  <a:schemeClr val="dk2"/>
                </a:solidFill>
                <a:latin typeface="Montserrat"/>
                <a:ea typeface="Montserrat"/>
                <a:cs typeface="Montserrat"/>
                <a:sym typeface="Montserrat"/>
              </a:rPr>
              <a:t>- </a:t>
            </a:r>
            <a:r>
              <a:rPr lang="en" sz="1000">
                <a:solidFill>
                  <a:schemeClr val="dk2"/>
                </a:solidFill>
                <a:latin typeface="Montserrat"/>
                <a:ea typeface="Montserrat"/>
                <a:cs typeface="Montserrat"/>
                <a:sym typeface="Montserrat"/>
              </a:rPr>
              <a:t>2+ years experience in multiple industries; worked for McKinsey, Google and Accenture</a:t>
            </a:r>
            <a:endParaRPr sz="1000">
              <a:solidFill>
                <a:schemeClr val="dk2"/>
              </a:solidFill>
              <a:latin typeface="Montserrat"/>
              <a:ea typeface="Montserrat"/>
              <a:cs typeface="Montserrat"/>
              <a:sym typeface="Montserrat"/>
            </a:endParaRPr>
          </a:p>
          <a:p>
            <a:pPr indent="0" lvl="0" marL="0" rtl="0" algn="l">
              <a:lnSpc>
                <a:spcPct val="114000"/>
              </a:lnSpc>
              <a:spcBef>
                <a:spcPts val="0"/>
              </a:spcBef>
              <a:spcAft>
                <a:spcPts val="0"/>
              </a:spcAft>
              <a:buNone/>
            </a:pPr>
            <a:r>
              <a:t/>
            </a:r>
            <a:endParaRPr sz="1000">
              <a:solidFill>
                <a:srgbClr val="595959"/>
              </a:solidFill>
              <a:latin typeface="Montserrat"/>
              <a:ea typeface="Montserrat"/>
              <a:cs typeface="Montserrat"/>
              <a:sym typeface="Montserrat"/>
            </a:endParaRPr>
          </a:p>
        </p:txBody>
      </p:sp>
      <p:sp>
        <p:nvSpPr>
          <p:cNvPr id="983" name="Google Shape;983;p41"/>
          <p:cNvSpPr txBox="1"/>
          <p:nvPr/>
        </p:nvSpPr>
        <p:spPr>
          <a:xfrm>
            <a:off x="3925275" y="2408700"/>
            <a:ext cx="1699200" cy="2180400"/>
          </a:xfrm>
          <a:prstGeom prst="rect">
            <a:avLst/>
          </a:prstGeom>
          <a:noFill/>
          <a:ln>
            <a:noFill/>
          </a:ln>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b="1" i="1" lang="en" sz="1000">
                <a:solidFill>
                  <a:schemeClr val="dk2"/>
                </a:solidFill>
                <a:latin typeface="Montserrat"/>
                <a:ea typeface="Montserrat"/>
                <a:cs typeface="Montserrat"/>
                <a:sym typeface="Montserrat"/>
              </a:rPr>
              <a:t>Head of Operations</a:t>
            </a:r>
            <a:endParaRPr b="1" i="1" sz="1000">
              <a:solidFill>
                <a:schemeClr val="dk2"/>
              </a:solidFill>
              <a:latin typeface="Montserrat"/>
              <a:ea typeface="Montserrat"/>
              <a:cs typeface="Montserrat"/>
              <a:sym typeface="Montserrat"/>
            </a:endParaRPr>
          </a:p>
          <a:p>
            <a:pPr indent="0" lvl="0" marL="0" rtl="0" algn="l">
              <a:lnSpc>
                <a:spcPct val="114000"/>
              </a:lnSpc>
              <a:spcBef>
                <a:spcPts val="0"/>
              </a:spcBef>
              <a:spcAft>
                <a:spcPts val="0"/>
              </a:spcAft>
              <a:buNone/>
            </a:pPr>
            <a:r>
              <a:t/>
            </a:r>
            <a:endParaRPr sz="1000">
              <a:solidFill>
                <a:schemeClr val="dk2"/>
              </a:solidFill>
              <a:latin typeface="Montserrat"/>
              <a:ea typeface="Montserrat"/>
              <a:cs typeface="Montserrat"/>
              <a:sym typeface="Montserrat"/>
            </a:endParaRPr>
          </a:p>
          <a:p>
            <a:pPr indent="0" lvl="0" marL="0" rtl="0" algn="l">
              <a:lnSpc>
                <a:spcPct val="114000"/>
              </a:lnSpc>
              <a:spcBef>
                <a:spcPts val="0"/>
              </a:spcBef>
              <a:spcAft>
                <a:spcPts val="0"/>
              </a:spcAft>
              <a:buNone/>
            </a:pPr>
            <a:r>
              <a:rPr lang="en" sz="1000">
                <a:solidFill>
                  <a:schemeClr val="dk2"/>
                </a:solidFill>
                <a:latin typeface="Montserrat"/>
                <a:ea typeface="Montserrat"/>
                <a:cs typeface="Montserrat"/>
                <a:sym typeface="Montserrat"/>
              </a:rPr>
              <a:t>- </a:t>
            </a:r>
            <a:r>
              <a:rPr lang="en" sz="1000">
                <a:solidFill>
                  <a:schemeClr val="dk2"/>
                </a:solidFill>
                <a:latin typeface="Montserrat"/>
                <a:ea typeface="Montserrat"/>
                <a:cs typeface="Montserrat"/>
                <a:sym typeface="Montserrat"/>
              </a:rPr>
              <a:t>BS in Information System, University of São Paulo, Brazil</a:t>
            </a:r>
            <a:endParaRPr sz="1000">
              <a:solidFill>
                <a:schemeClr val="dk2"/>
              </a:solidFill>
              <a:latin typeface="Montserrat"/>
              <a:ea typeface="Montserrat"/>
              <a:cs typeface="Montserrat"/>
              <a:sym typeface="Montserrat"/>
            </a:endParaRPr>
          </a:p>
          <a:p>
            <a:pPr indent="0" lvl="0" marL="0" rtl="0" algn="l">
              <a:lnSpc>
                <a:spcPct val="114000"/>
              </a:lnSpc>
              <a:spcBef>
                <a:spcPts val="0"/>
              </a:spcBef>
              <a:spcAft>
                <a:spcPts val="0"/>
              </a:spcAft>
              <a:buNone/>
            </a:pPr>
            <a:r>
              <a:t/>
            </a:r>
            <a:endParaRPr sz="1000">
              <a:solidFill>
                <a:schemeClr val="dk2"/>
              </a:solidFill>
              <a:latin typeface="Montserrat"/>
              <a:ea typeface="Montserrat"/>
              <a:cs typeface="Montserrat"/>
              <a:sym typeface="Montserrat"/>
            </a:endParaRPr>
          </a:p>
          <a:p>
            <a:pPr indent="0" lvl="0" marL="0" rtl="0" algn="l">
              <a:lnSpc>
                <a:spcPct val="114000"/>
              </a:lnSpc>
              <a:spcBef>
                <a:spcPts val="0"/>
              </a:spcBef>
              <a:spcAft>
                <a:spcPts val="0"/>
              </a:spcAft>
              <a:buNone/>
            </a:pPr>
            <a:r>
              <a:t/>
            </a:r>
            <a:endParaRPr sz="1000">
              <a:solidFill>
                <a:schemeClr val="dk2"/>
              </a:solidFill>
              <a:latin typeface="Montserrat"/>
              <a:ea typeface="Montserrat"/>
              <a:cs typeface="Montserrat"/>
              <a:sym typeface="Montserrat"/>
            </a:endParaRPr>
          </a:p>
          <a:p>
            <a:pPr indent="0" lvl="0" marL="0" rtl="0" algn="l">
              <a:lnSpc>
                <a:spcPct val="114000"/>
              </a:lnSpc>
              <a:spcBef>
                <a:spcPts val="0"/>
              </a:spcBef>
              <a:spcAft>
                <a:spcPts val="0"/>
              </a:spcAft>
              <a:buNone/>
            </a:pPr>
            <a:r>
              <a:rPr lang="en" sz="1000">
                <a:solidFill>
                  <a:schemeClr val="dk2"/>
                </a:solidFill>
                <a:latin typeface="Montserrat"/>
                <a:ea typeface="Montserrat"/>
                <a:cs typeface="Montserrat"/>
                <a:sym typeface="Montserrat"/>
              </a:rPr>
              <a:t>- 6+ years of experience on Cobli (logistics start up), Ericson and Facebook</a:t>
            </a:r>
            <a:endParaRPr sz="1000">
              <a:solidFill>
                <a:schemeClr val="dk2"/>
              </a:solidFill>
              <a:latin typeface="Montserrat"/>
              <a:ea typeface="Montserrat"/>
              <a:cs typeface="Montserrat"/>
              <a:sym typeface="Montserrat"/>
            </a:endParaRPr>
          </a:p>
          <a:p>
            <a:pPr indent="0" lvl="0" marL="0" rtl="0" algn="l">
              <a:lnSpc>
                <a:spcPct val="114000"/>
              </a:lnSpc>
              <a:spcBef>
                <a:spcPts val="0"/>
              </a:spcBef>
              <a:spcAft>
                <a:spcPts val="0"/>
              </a:spcAft>
              <a:buNone/>
            </a:pPr>
            <a:r>
              <a:t/>
            </a:r>
            <a:endParaRPr sz="1000">
              <a:solidFill>
                <a:srgbClr val="595959"/>
              </a:solidFill>
              <a:latin typeface="Montserrat"/>
              <a:ea typeface="Montserrat"/>
              <a:cs typeface="Montserrat"/>
              <a:sym typeface="Montserrat"/>
            </a:endParaRPr>
          </a:p>
        </p:txBody>
      </p:sp>
      <p:sp>
        <p:nvSpPr>
          <p:cNvPr id="984" name="Google Shape;984;p41"/>
          <p:cNvSpPr txBox="1"/>
          <p:nvPr/>
        </p:nvSpPr>
        <p:spPr>
          <a:xfrm>
            <a:off x="5605225" y="2408700"/>
            <a:ext cx="1572600" cy="2180400"/>
          </a:xfrm>
          <a:prstGeom prst="rect">
            <a:avLst/>
          </a:prstGeom>
          <a:noFill/>
          <a:ln>
            <a:noFill/>
          </a:ln>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b="1" i="1" lang="en" sz="1000">
                <a:solidFill>
                  <a:schemeClr val="dk2"/>
                </a:solidFill>
                <a:latin typeface="Montserrat"/>
                <a:ea typeface="Montserrat"/>
                <a:cs typeface="Montserrat"/>
                <a:sym typeface="Montserrat"/>
              </a:rPr>
              <a:t>Head of R&amp;D</a:t>
            </a:r>
            <a:endParaRPr b="1" i="1" sz="1000">
              <a:solidFill>
                <a:schemeClr val="dk2"/>
              </a:solidFill>
              <a:latin typeface="Montserrat"/>
              <a:ea typeface="Montserrat"/>
              <a:cs typeface="Montserrat"/>
              <a:sym typeface="Montserrat"/>
            </a:endParaRPr>
          </a:p>
          <a:p>
            <a:pPr indent="0" lvl="0" marL="0" rtl="0" algn="l">
              <a:lnSpc>
                <a:spcPct val="114000"/>
              </a:lnSpc>
              <a:spcBef>
                <a:spcPts val="0"/>
              </a:spcBef>
              <a:spcAft>
                <a:spcPts val="0"/>
              </a:spcAft>
              <a:buNone/>
            </a:pPr>
            <a:r>
              <a:t/>
            </a:r>
            <a:endParaRPr sz="1000">
              <a:solidFill>
                <a:schemeClr val="dk2"/>
              </a:solidFill>
              <a:latin typeface="Montserrat"/>
              <a:ea typeface="Montserrat"/>
              <a:cs typeface="Montserrat"/>
              <a:sym typeface="Montserrat"/>
            </a:endParaRPr>
          </a:p>
          <a:p>
            <a:pPr indent="0" lvl="0" marL="0" rtl="0" algn="l">
              <a:lnSpc>
                <a:spcPct val="114000"/>
              </a:lnSpc>
              <a:spcBef>
                <a:spcPts val="0"/>
              </a:spcBef>
              <a:spcAft>
                <a:spcPts val="0"/>
              </a:spcAft>
              <a:buNone/>
            </a:pPr>
            <a:r>
              <a:rPr lang="en" sz="1000">
                <a:solidFill>
                  <a:schemeClr val="dk2"/>
                </a:solidFill>
                <a:latin typeface="Montserrat"/>
                <a:ea typeface="Montserrat"/>
                <a:cs typeface="Montserrat"/>
                <a:sym typeface="Montserrat"/>
              </a:rPr>
              <a:t>- BS in Computer Engineering, University of Asunción, Paraguay</a:t>
            </a:r>
            <a:endParaRPr sz="1000">
              <a:solidFill>
                <a:schemeClr val="dk2"/>
              </a:solidFill>
              <a:latin typeface="Montserrat"/>
              <a:ea typeface="Montserrat"/>
              <a:cs typeface="Montserrat"/>
              <a:sym typeface="Montserrat"/>
            </a:endParaRPr>
          </a:p>
          <a:p>
            <a:pPr indent="0" lvl="0" marL="0" rtl="0" algn="l">
              <a:lnSpc>
                <a:spcPct val="114000"/>
              </a:lnSpc>
              <a:spcBef>
                <a:spcPts val="0"/>
              </a:spcBef>
              <a:spcAft>
                <a:spcPts val="0"/>
              </a:spcAft>
              <a:buNone/>
            </a:pPr>
            <a:r>
              <a:t/>
            </a:r>
            <a:endParaRPr sz="1000">
              <a:solidFill>
                <a:schemeClr val="dk2"/>
              </a:solidFill>
              <a:latin typeface="Montserrat"/>
              <a:ea typeface="Montserrat"/>
              <a:cs typeface="Montserrat"/>
              <a:sym typeface="Montserrat"/>
            </a:endParaRPr>
          </a:p>
          <a:p>
            <a:pPr indent="0" lvl="0" marL="0" rtl="0" algn="l">
              <a:lnSpc>
                <a:spcPct val="114000"/>
              </a:lnSpc>
              <a:spcBef>
                <a:spcPts val="0"/>
              </a:spcBef>
              <a:spcAft>
                <a:spcPts val="0"/>
              </a:spcAft>
              <a:buNone/>
            </a:pPr>
            <a:r>
              <a:rPr lang="en" sz="1000">
                <a:solidFill>
                  <a:schemeClr val="dk2"/>
                </a:solidFill>
                <a:latin typeface="Montserrat"/>
                <a:ea typeface="Montserrat"/>
                <a:cs typeface="Montserrat"/>
                <a:sym typeface="Montserrat"/>
              </a:rPr>
              <a:t>- 5+ years of working experience on system development and R&amp;D</a:t>
            </a:r>
            <a:endParaRPr sz="1000">
              <a:solidFill>
                <a:schemeClr val="dk2"/>
              </a:solidFill>
              <a:latin typeface="Montserrat"/>
              <a:ea typeface="Montserrat"/>
              <a:cs typeface="Montserrat"/>
              <a:sym typeface="Montserrat"/>
            </a:endParaRPr>
          </a:p>
          <a:p>
            <a:pPr indent="0" lvl="0" marL="0" rtl="0" algn="l">
              <a:lnSpc>
                <a:spcPct val="114000"/>
              </a:lnSpc>
              <a:spcBef>
                <a:spcPts val="0"/>
              </a:spcBef>
              <a:spcAft>
                <a:spcPts val="0"/>
              </a:spcAft>
              <a:buNone/>
            </a:pPr>
            <a:r>
              <a:t/>
            </a:r>
            <a:endParaRPr sz="1000">
              <a:solidFill>
                <a:srgbClr val="595959"/>
              </a:solidFill>
              <a:latin typeface="Montserrat"/>
              <a:ea typeface="Montserrat"/>
              <a:cs typeface="Montserrat"/>
              <a:sym typeface="Montserrat"/>
            </a:endParaRPr>
          </a:p>
        </p:txBody>
      </p:sp>
      <p:sp>
        <p:nvSpPr>
          <p:cNvPr id="985" name="Google Shape;985;p41"/>
          <p:cNvSpPr txBox="1"/>
          <p:nvPr/>
        </p:nvSpPr>
        <p:spPr>
          <a:xfrm>
            <a:off x="7285163" y="2408700"/>
            <a:ext cx="1572600" cy="2180400"/>
          </a:xfrm>
          <a:prstGeom prst="rect">
            <a:avLst/>
          </a:prstGeom>
          <a:noFill/>
          <a:ln>
            <a:noFill/>
          </a:ln>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b="1" i="1" lang="en" sz="1000">
                <a:solidFill>
                  <a:schemeClr val="dk2"/>
                </a:solidFill>
                <a:latin typeface="Montserrat"/>
                <a:ea typeface="Montserrat"/>
                <a:cs typeface="Montserrat"/>
                <a:sym typeface="Montserrat"/>
              </a:rPr>
              <a:t>Product Manager</a:t>
            </a:r>
            <a:endParaRPr b="1" i="1" sz="1000">
              <a:solidFill>
                <a:schemeClr val="dk2"/>
              </a:solidFill>
              <a:latin typeface="Montserrat"/>
              <a:ea typeface="Montserrat"/>
              <a:cs typeface="Montserrat"/>
              <a:sym typeface="Montserrat"/>
            </a:endParaRPr>
          </a:p>
          <a:p>
            <a:pPr indent="0" lvl="0" marL="0" rtl="0" algn="l">
              <a:lnSpc>
                <a:spcPct val="114000"/>
              </a:lnSpc>
              <a:spcBef>
                <a:spcPts val="0"/>
              </a:spcBef>
              <a:spcAft>
                <a:spcPts val="0"/>
              </a:spcAft>
              <a:buNone/>
            </a:pPr>
            <a:r>
              <a:t/>
            </a:r>
            <a:endParaRPr sz="1000">
              <a:solidFill>
                <a:schemeClr val="dk2"/>
              </a:solidFill>
              <a:latin typeface="Montserrat"/>
              <a:ea typeface="Montserrat"/>
              <a:cs typeface="Montserrat"/>
              <a:sym typeface="Montserrat"/>
            </a:endParaRPr>
          </a:p>
          <a:p>
            <a:pPr indent="0" lvl="0" marL="0" rtl="0" algn="l">
              <a:lnSpc>
                <a:spcPct val="114000"/>
              </a:lnSpc>
              <a:spcBef>
                <a:spcPts val="0"/>
              </a:spcBef>
              <a:spcAft>
                <a:spcPts val="0"/>
              </a:spcAft>
              <a:buNone/>
            </a:pPr>
            <a:r>
              <a:rPr lang="en" sz="1000">
                <a:solidFill>
                  <a:schemeClr val="dk2"/>
                </a:solidFill>
                <a:latin typeface="Montserrat"/>
                <a:ea typeface="Montserrat"/>
                <a:cs typeface="Montserrat"/>
                <a:sym typeface="Montserrat"/>
              </a:rPr>
              <a:t>- BS in </a:t>
            </a:r>
            <a:r>
              <a:rPr lang="en" sz="1000">
                <a:solidFill>
                  <a:schemeClr val="dk2"/>
                </a:solidFill>
                <a:latin typeface="Montserrat"/>
                <a:ea typeface="Montserrat"/>
                <a:cs typeface="Montserrat"/>
                <a:sym typeface="Montserrat"/>
              </a:rPr>
              <a:t>Systems and Computing Engineer, Technical University of Pereira, Colombia </a:t>
            </a:r>
            <a:endParaRPr sz="1000">
              <a:solidFill>
                <a:schemeClr val="dk2"/>
              </a:solidFill>
              <a:latin typeface="Montserrat"/>
              <a:ea typeface="Montserrat"/>
              <a:cs typeface="Montserrat"/>
              <a:sym typeface="Montserrat"/>
            </a:endParaRPr>
          </a:p>
          <a:p>
            <a:pPr indent="0" lvl="0" marL="0" rtl="0" algn="l">
              <a:lnSpc>
                <a:spcPct val="114000"/>
              </a:lnSpc>
              <a:spcBef>
                <a:spcPts val="0"/>
              </a:spcBef>
              <a:spcAft>
                <a:spcPts val="0"/>
              </a:spcAft>
              <a:buNone/>
            </a:pPr>
            <a:r>
              <a:t/>
            </a:r>
            <a:endParaRPr sz="1000">
              <a:solidFill>
                <a:schemeClr val="dk2"/>
              </a:solidFill>
              <a:latin typeface="Montserrat"/>
              <a:ea typeface="Montserrat"/>
              <a:cs typeface="Montserrat"/>
              <a:sym typeface="Montserrat"/>
            </a:endParaRPr>
          </a:p>
          <a:p>
            <a:pPr indent="0" lvl="0" marL="0" rtl="0" algn="l">
              <a:lnSpc>
                <a:spcPct val="114000"/>
              </a:lnSpc>
              <a:spcBef>
                <a:spcPts val="0"/>
              </a:spcBef>
              <a:spcAft>
                <a:spcPts val="0"/>
              </a:spcAft>
              <a:buNone/>
            </a:pPr>
            <a:r>
              <a:rPr lang="en" sz="1000">
                <a:solidFill>
                  <a:schemeClr val="dk2"/>
                </a:solidFill>
                <a:latin typeface="Montserrat"/>
                <a:ea typeface="Montserrat"/>
                <a:cs typeface="Montserrat"/>
                <a:sym typeface="Montserrat"/>
              </a:rPr>
              <a:t>- 8+ years </a:t>
            </a:r>
            <a:r>
              <a:rPr lang="en" sz="1000">
                <a:solidFill>
                  <a:schemeClr val="dk2"/>
                </a:solidFill>
                <a:latin typeface="Montserrat"/>
                <a:ea typeface="Montserrat"/>
                <a:cs typeface="Montserrat"/>
                <a:sym typeface="Montserrat"/>
              </a:rPr>
              <a:t>of working experience as system architect in different sectors  </a:t>
            </a:r>
            <a:endParaRPr sz="1000">
              <a:solidFill>
                <a:srgbClr val="595959"/>
              </a:solidFill>
              <a:latin typeface="Montserrat"/>
              <a:ea typeface="Montserrat"/>
              <a:cs typeface="Montserrat"/>
              <a:sym typeface="Montserrat"/>
            </a:endParaRPr>
          </a:p>
        </p:txBody>
      </p:sp>
      <p:pic>
        <p:nvPicPr>
          <p:cNvPr id="986" name="Google Shape;986;p41"/>
          <p:cNvPicPr preferRelativeResize="0"/>
          <p:nvPr/>
        </p:nvPicPr>
        <p:blipFill>
          <a:blip r:embed="rId6">
            <a:alphaModFix/>
          </a:blip>
          <a:stretch>
            <a:fillRect/>
          </a:stretch>
        </p:blipFill>
        <p:spPr>
          <a:xfrm>
            <a:off x="2629610" y="4360600"/>
            <a:ext cx="750817" cy="750798"/>
          </a:xfrm>
          <a:prstGeom prst="rect">
            <a:avLst/>
          </a:prstGeom>
          <a:noFill/>
          <a:ln>
            <a:noFill/>
          </a:ln>
        </p:spPr>
      </p:pic>
      <p:pic>
        <p:nvPicPr>
          <p:cNvPr id="987" name="Google Shape;987;p41"/>
          <p:cNvPicPr preferRelativeResize="0"/>
          <p:nvPr/>
        </p:nvPicPr>
        <p:blipFill>
          <a:blip r:embed="rId7">
            <a:alphaModFix/>
          </a:blip>
          <a:stretch>
            <a:fillRect/>
          </a:stretch>
        </p:blipFill>
        <p:spPr>
          <a:xfrm>
            <a:off x="4314021" y="4360600"/>
            <a:ext cx="750819" cy="750799"/>
          </a:xfrm>
          <a:prstGeom prst="rect">
            <a:avLst/>
          </a:prstGeom>
          <a:noFill/>
          <a:ln>
            <a:noFill/>
          </a:ln>
        </p:spPr>
      </p:pic>
      <p:pic>
        <p:nvPicPr>
          <p:cNvPr id="988" name="Google Shape;988;p41"/>
          <p:cNvPicPr preferRelativeResize="0"/>
          <p:nvPr/>
        </p:nvPicPr>
        <p:blipFill>
          <a:blip r:embed="rId8">
            <a:alphaModFix/>
          </a:blip>
          <a:stretch>
            <a:fillRect/>
          </a:stretch>
        </p:blipFill>
        <p:spPr>
          <a:xfrm>
            <a:off x="1019183" y="4360610"/>
            <a:ext cx="750807" cy="750788"/>
          </a:xfrm>
          <a:prstGeom prst="rect">
            <a:avLst/>
          </a:prstGeom>
          <a:noFill/>
          <a:ln>
            <a:noFill/>
          </a:ln>
        </p:spPr>
      </p:pic>
      <p:pic>
        <p:nvPicPr>
          <p:cNvPr id="989" name="Google Shape;989;p41"/>
          <p:cNvPicPr preferRelativeResize="0"/>
          <p:nvPr/>
        </p:nvPicPr>
        <p:blipFill>
          <a:blip r:embed="rId9">
            <a:alphaModFix/>
          </a:blip>
          <a:stretch>
            <a:fillRect/>
          </a:stretch>
        </p:blipFill>
        <p:spPr>
          <a:xfrm>
            <a:off x="6079410" y="4360600"/>
            <a:ext cx="750819" cy="750799"/>
          </a:xfrm>
          <a:prstGeom prst="rect">
            <a:avLst/>
          </a:prstGeom>
          <a:noFill/>
          <a:ln>
            <a:noFill/>
          </a:ln>
        </p:spPr>
      </p:pic>
      <p:pic>
        <p:nvPicPr>
          <p:cNvPr id="990" name="Google Shape;990;p41"/>
          <p:cNvPicPr preferRelativeResize="0"/>
          <p:nvPr/>
        </p:nvPicPr>
        <p:blipFill>
          <a:blip r:embed="rId10">
            <a:alphaModFix/>
          </a:blip>
          <a:stretch>
            <a:fillRect/>
          </a:stretch>
        </p:blipFill>
        <p:spPr>
          <a:xfrm>
            <a:off x="7718198" y="4360600"/>
            <a:ext cx="750819" cy="750799"/>
          </a:xfrm>
          <a:prstGeom prst="rect">
            <a:avLst/>
          </a:prstGeom>
          <a:noFill/>
          <a:ln>
            <a:noFill/>
          </a:ln>
        </p:spPr>
      </p:pic>
      <p:pic>
        <p:nvPicPr>
          <p:cNvPr id="991" name="Google Shape;991;p41"/>
          <p:cNvPicPr preferRelativeResize="0"/>
          <p:nvPr/>
        </p:nvPicPr>
        <p:blipFill rotWithShape="1">
          <a:blip r:embed="rId11">
            <a:alphaModFix/>
          </a:blip>
          <a:srcRect b="1746" l="0" r="0" t="1756"/>
          <a:stretch/>
        </p:blipFill>
        <p:spPr>
          <a:xfrm>
            <a:off x="7192925" y="935250"/>
            <a:ext cx="1582725" cy="1529876"/>
          </a:xfrm>
          <a:prstGeom prst="rect">
            <a:avLst/>
          </a:prstGeom>
          <a:noFill/>
          <a:ln>
            <a:noFill/>
          </a:ln>
        </p:spPr>
      </p:pic>
      <p:pic>
        <p:nvPicPr>
          <p:cNvPr id="992" name="Google Shape;992;p41"/>
          <p:cNvPicPr preferRelativeResize="0"/>
          <p:nvPr/>
        </p:nvPicPr>
        <p:blipFill rotWithShape="1">
          <a:blip r:embed="rId12">
            <a:alphaModFix/>
          </a:blip>
          <a:srcRect b="26745" l="0" r="0" t="28701"/>
          <a:stretch/>
        </p:blipFill>
        <p:spPr>
          <a:xfrm>
            <a:off x="2211612" y="935250"/>
            <a:ext cx="1582725" cy="1529875"/>
          </a:xfrm>
          <a:prstGeom prst="rect">
            <a:avLst/>
          </a:prstGeom>
          <a:noFill/>
          <a:ln>
            <a:noFill/>
          </a:ln>
        </p:spPr>
      </p:pic>
      <p:pic>
        <p:nvPicPr>
          <p:cNvPr id="993" name="Google Shape;993;p41"/>
          <p:cNvPicPr preferRelativeResize="0"/>
          <p:nvPr/>
        </p:nvPicPr>
        <p:blipFill rotWithShape="1">
          <a:blip r:embed="rId13">
            <a:alphaModFix/>
          </a:blip>
          <a:srcRect b="3883" l="0" r="0" t="0"/>
          <a:stretch/>
        </p:blipFill>
        <p:spPr>
          <a:xfrm>
            <a:off x="551175" y="935250"/>
            <a:ext cx="1582726" cy="1529876"/>
          </a:xfrm>
          <a:prstGeom prst="rect">
            <a:avLst/>
          </a:prstGeom>
          <a:noFill/>
          <a:ln>
            <a:noFill/>
          </a:ln>
        </p:spPr>
      </p:pic>
      <p:pic>
        <p:nvPicPr>
          <p:cNvPr id="994" name="Google Shape;994;p41"/>
          <p:cNvPicPr preferRelativeResize="0"/>
          <p:nvPr/>
        </p:nvPicPr>
        <p:blipFill rotWithShape="1">
          <a:blip r:embed="rId14">
            <a:alphaModFix amt="88000"/>
          </a:blip>
          <a:srcRect b="0" l="0" r="0" t="3334"/>
          <a:stretch/>
        </p:blipFill>
        <p:spPr>
          <a:xfrm>
            <a:off x="5532487" y="935250"/>
            <a:ext cx="1582725" cy="1529876"/>
          </a:xfrm>
          <a:prstGeom prst="rect">
            <a:avLst/>
          </a:prstGeom>
          <a:noFill/>
          <a:ln>
            <a:noFill/>
          </a:ln>
        </p:spPr>
      </p:pic>
      <p:sp>
        <p:nvSpPr>
          <p:cNvPr id="995" name="Google Shape;995;p41"/>
          <p:cNvSpPr/>
          <p:nvPr/>
        </p:nvSpPr>
        <p:spPr>
          <a:xfrm>
            <a:off x="551175" y="623800"/>
            <a:ext cx="26400" cy="3965400"/>
          </a:xfrm>
          <a:prstGeom prst="rect">
            <a:avLst/>
          </a:prstGeom>
          <a:solidFill>
            <a:srgbClr val="82A3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1"/>
          <p:cNvSpPr/>
          <p:nvPr/>
        </p:nvSpPr>
        <p:spPr>
          <a:xfrm>
            <a:off x="2211612" y="623800"/>
            <a:ext cx="26400" cy="3965400"/>
          </a:xfrm>
          <a:prstGeom prst="rect">
            <a:avLst/>
          </a:prstGeom>
          <a:solidFill>
            <a:srgbClr val="82A3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1"/>
          <p:cNvSpPr/>
          <p:nvPr/>
        </p:nvSpPr>
        <p:spPr>
          <a:xfrm>
            <a:off x="3872050" y="623800"/>
            <a:ext cx="26400" cy="3965400"/>
          </a:xfrm>
          <a:prstGeom prst="rect">
            <a:avLst/>
          </a:prstGeom>
          <a:solidFill>
            <a:srgbClr val="82A3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1"/>
          <p:cNvSpPr/>
          <p:nvPr/>
        </p:nvSpPr>
        <p:spPr>
          <a:xfrm>
            <a:off x="5532487" y="623800"/>
            <a:ext cx="26400" cy="3965400"/>
          </a:xfrm>
          <a:prstGeom prst="rect">
            <a:avLst/>
          </a:prstGeom>
          <a:solidFill>
            <a:srgbClr val="82A3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1"/>
          <p:cNvSpPr/>
          <p:nvPr/>
        </p:nvSpPr>
        <p:spPr>
          <a:xfrm>
            <a:off x="7192925" y="623800"/>
            <a:ext cx="26400" cy="3965400"/>
          </a:xfrm>
          <a:prstGeom prst="rect">
            <a:avLst/>
          </a:prstGeom>
          <a:solidFill>
            <a:srgbClr val="82A3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2" name="Shape 72"/>
        <p:cNvGrpSpPr/>
        <p:nvPr/>
      </p:nvGrpSpPr>
      <p:grpSpPr>
        <a:xfrm>
          <a:off x="0" y="0"/>
          <a:ext cx="0" cy="0"/>
          <a:chOff x="0" y="0"/>
          <a:chExt cx="0" cy="0"/>
        </a:xfrm>
      </p:grpSpPr>
      <p:sp>
        <p:nvSpPr>
          <p:cNvPr id="73" name="Google Shape;73;p15"/>
          <p:cNvSpPr txBox="1"/>
          <p:nvPr/>
        </p:nvSpPr>
        <p:spPr>
          <a:xfrm>
            <a:off x="907500" y="-2325"/>
            <a:ext cx="8236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Montserrat"/>
                <a:ea typeface="Montserrat"/>
                <a:cs typeface="Montserrat"/>
                <a:sym typeface="Montserrat"/>
              </a:rPr>
              <a:t>Let’s look at this dude</a:t>
            </a:r>
            <a:endParaRPr sz="2800">
              <a:solidFill>
                <a:srgbClr val="000000"/>
              </a:solidFill>
              <a:latin typeface="Montserrat"/>
              <a:ea typeface="Montserrat"/>
              <a:cs typeface="Montserrat"/>
              <a:sym typeface="Montserrat"/>
            </a:endParaRPr>
          </a:p>
        </p:txBody>
      </p:sp>
      <p:pic>
        <p:nvPicPr>
          <p:cNvPr id="74" name="Google Shape;74;p15"/>
          <p:cNvPicPr preferRelativeResize="0"/>
          <p:nvPr/>
        </p:nvPicPr>
        <p:blipFill rotWithShape="1">
          <a:blip r:embed="rId4">
            <a:alphaModFix/>
          </a:blip>
          <a:srcRect b="0" l="0" r="72023" t="42791"/>
          <a:stretch/>
        </p:blipFill>
        <p:spPr>
          <a:xfrm>
            <a:off x="4372550" y="942900"/>
            <a:ext cx="398900" cy="815700"/>
          </a:xfrm>
          <a:prstGeom prst="rect">
            <a:avLst/>
          </a:prstGeom>
          <a:noFill/>
          <a:ln>
            <a:noFill/>
          </a:ln>
        </p:spPr>
      </p:pic>
      <p:sp>
        <p:nvSpPr>
          <p:cNvPr id="75" name="Google Shape;75;p15"/>
          <p:cNvSpPr txBox="1"/>
          <p:nvPr/>
        </p:nvSpPr>
        <p:spPr>
          <a:xfrm>
            <a:off x="648750" y="4233250"/>
            <a:ext cx="7846500" cy="36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Eric</a:t>
            </a:r>
            <a:r>
              <a:rPr b="1" lang="en">
                <a:solidFill>
                  <a:schemeClr val="dk1"/>
                </a:solidFill>
                <a:latin typeface="Montserrat"/>
                <a:ea typeface="Montserrat"/>
                <a:cs typeface="Montserrat"/>
                <a:sym typeface="Montserrat"/>
              </a:rPr>
              <a:t> struggles because he can’t exercise his Data Portability right</a:t>
            </a:r>
            <a:endParaRPr b="1">
              <a:solidFill>
                <a:schemeClr val="dk1"/>
              </a:solidFill>
              <a:latin typeface="Montserrat"/>
              <a:ea typeface="Montserrat"/>
              <a:cs typeface="Montserrat"/>
              <a:sym typeface="Montserrat"/>
            </a:endParaRPr>
          </a:p>
        </p:txBody>
      </p:sp>
      <p:pic>
        <p:nvPicPr>
          <p:cNvPr id="76" name="Google Shape;76;p15"/>
          <p:cNvPicPr preferRelativeResize="0"/>
          <p:nvPr/>
        </p:nvPicPr>
        <p:blipFill rotWithShape="1">
          <a:blip r:embed="rId5">
            <a:alphaModFix/>
          </a:blip>
          <a:srcRect b="48970" l="37954" r="36992" t="31381"/>
          <a:stretch/>
        </p:blipFill>
        <p:spPr>
          <a:xfrm>
            <a:off x="237249" y="123025"/>
            <a:ext cx="411450" cy="322000"/>
          </a:xfrm>
          <a:prstGeom prst="rect">
            <a:avLst/>
          </a:prstGeom>
          <a:noFill/>
          <a:ln>
            <a:noFill/>
          </a:ln>
        </p:spPr>
      </p:pic>
      <p:sp>
        <p:nvSpPr>
          <p:cNvPr id="77" name="Google Shape;77;p15"/>
          <p:cNvSpPr txBox="1"/>
          <p:nvPr/>
        </p:nvSpPr>
        <p:spPr>
          <a:xfrm>
            <a:off x="2140050" y="1758600"/>
            <a:ext cx="4863900" cy="185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dk2"/>
                </a:solidFill>
                <a:latin typeface="Montserrat"/>
                <a:ea typeface="Montserrat"/>
                <a:cs typeface="Montserrat"/>
                <a:sym typeface="Montserrat"/>
              </a:rPr>
              <a:t>It’s Eric.</a:t>
            </a:r>
            <a:endParaRPr b="1">
              <a:solidFill>
                <a:schemeClr val="dk2"/>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t/>
            </a:r>
            <a:endParaRPr>
              <a:solidFill>
                <a:schemeClr val="dk2"/>
              </a:solidFill>
              <a:latin typeface="Montserrat"/>
              <a:ea typeface="Montserrat"/>
              <a:cs typeface="Montserrat"/>
              <a:sym typeface="Montserrat"/>
            </a:endParaRPr>
          </a:p>
          <a:p>
            <a:pPr indent="0" lvl="0" marL="0" rtl="0" algn="ctr">
              <a:spcBef>
                <a:spcPts val="0"/>
              </a:spcBef>
              <a:spcAft>
                <a:spcPts val="0"/>
              </a:spcAft>
              <a:buNone/>
            </a:pPr>
            <a:r>
              <a:rPr lang="en">
                <a:solidFill>
                  <a:schemeClr val="dk2"/>
                </a:solidFill>
                <a:latin typeface="Montserrat"/>
                <a:ea typeface="Montserrat"/>
                <a:cs typeface="Montserrat"/>
                <a:sym typeface="Montserrat"/>
              </a:rPr>
              <a:t>This year Spotify launches in his country.</a:t>
            </a:r>
            <a:endParaRPr>
              <a:solidFill>
                <a:schemeClr val="dk2"/>
              </a:solidFill>
              <a:latin typeface="Montserrat"/>
              <a:ea typeface="Montserrat"/>
              <a:cs typeface="Montserrat"/>
              <a:sym typeface="Montserrat"/>
            </a:endParaRPr>
          </a:p>
          <a:p>
            <a:pPr indent="0" lvl="0" marL="0" rtl="0" algn="ctr">
              <a:spcBef>
                <a:spcPts val="0"/>
              </a:spcBef>
              <a:spcAft>
                <a:spcPts val="0"/>
              </a:spcAft>
              <a:buNone/>
            </a:pPr>
            <a:r>
              <a:t/>
            </a:r>
            <a:endParaRPr>
              <a:solidFill>
                <a:schemeClr val="dk2"/>
              </a:solidFill>
              <a:latin typeface="Montserrat"/>
              <a:ea typeface="Montserrat"/>
              <a:cs typeface="Montserrat"/>
              <a:sym typeface="Montserrat"/>
            </a:endParaRPr>
          </a:p>
          <a:p>
            <a:pPr indent="0" lvl="0" marL="0" rtl="0" algn="ctr">
              <a:spcBef>
                <a:spcPts val="0"/>
              </a:spcBef>
              <a:spcAft>
                <a:spcPts val="0"/>
              </a:spcAft>
              <a:buNone/>
            </a:pPr>
            <a:r>
              <a:rPr lang="en">
                <a:solidFill>
                  <a:schemeClr val="dk2"/>
                </a:solidFill>
                <a:latin typeface="Montserrat"/>
                <a:ea typeface="Montserrat"/>
                <a:cs typeface="Montserrat"/>
                <a:sym typeface="Montserrat"/>
              </a:rPr>
              <a:t>He really wants to switch from Apple Music to Spotify, but he doesn’t want to copy all his playlists by hands. </a:t>
            </a:r>
            <a:endParaRPr>
              <a:solidFill>
                <a:schemeClr val="dk2"/>
              </a:solidFill>
              <a:latin typeface="Montserrat"/>
              <a:ea typeface="Montserrat"/>
              <a:cs typeface="Montserrat"/>
              <a:sym typeface="Montserrat"/>
            </a:endParaRPr>
          </a:p>
          <a:p>
            <a:pPr indent="0" lvl="0" marL="0" rtl="0" algn="ctr">
              <a:spcBef>
                <a:spcPts val="0"/>
              </a:spcBef>
              <a:spcAft>
                <a:spcPts val="0"/>
              </a:spcAft>
              <a:buNone/>
            </a:pPr>
            <a:r>
              <a:t/>
            </a:r>
            <a:endParaRPr>
              <a:solidFill>
                <a:schemeClr val="dk2"/>
              </a:solidFill>
              <a:latin typeface="Montserrat"/>
              <a:ea typeface="Montserrat"/>
              <a:cs typeface="Montserrat"/>
              <a:sym typeface="Montserrat"/>
            </a:endParaRPr>
          </a:p>
          <a:p>
            <a:pPr indent="0" lvl="0" marL="0" rtl="0" algn="ctr">
              <a:spcBef>
                <a:spcPts val="0"/>
              </a:spcBef>
              <a:spcAft>
                <a:spcPts val="0"/>
              </a:spcAft>
              <a:buNone/>
            </a:pPr>
            <a:r>
              <a:rPr lang="en">
                <a:solidFill>
                  <a:schemeClr val="dk2"/>
                </a:solidFill>
                <a:latin typeface="Montserrat"/>
                <a:ea typeface="Montserrat"/>
                <a:cs typeface="Montserrat"/>
                <a:sym typeface="Montserrat"/>
              </a:rPr>
              <a:t>Also he doesn’t want to get bad recommendations first months.</a:t>
            </a:r>
            <a:endParaRPr>
              <a:solidFill>
                <a:srgbClr val="595959"/>
              </a:solidFill>
              <a:latin typeface="Montserrat"/>
              <a:ea typeface="Montserrat"/>
              <a:cs typeface="Montserrat"/>
              <a:sym typeface="Montserrat"/>
            </a:endParaRPr>
          </a:p>
        </p:txBody>
      </p:sp>
      <p:sp>
        <p:nvSpPr>
          <p:cNvPr id="78" name="Google Shape;78;p15"/>
          <p:cNvSpPr/>
          <p:nvPr/>
        </p:nvSpPr>
        <p:spPr>
          <a:xfrm rot="5400000">
            <a:off x="4533900" y="1171575"/>
            <a:ext cx="76200" cy="152700"/>
          </a:xfrm>
          <a:prstGeom prst="mo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03" name="Shape 1003"/>
        <p:cNvGrpSpPr/>
        <p:nvPr/>
      </p:nvGrpSpPr>
      <p:grpSpPr>
        <a:xfrm>
          <a:off x="0" y="0"/>
          <a:ext cx="0" cy="0"/>
          <a:chOff x="0" y="0"/>
          <a:chExt cx="0" cy="0"/>
        </a:xfrm>
      </p:grpSpPr>
      <p:pic>
        <p:nvPicPr>
          <p:cNvPr id="1004" name="Google Shape;1004;p42"/>
          <p:cNvPicPr preferRelativeResize="0"/>
          <p:nvPr/>
        </p:nvPicPr>
        <p:blipFill>
          <a:blip r:embed="rId4">
            <a:alphaModFix amt="7000"/>
          </a:blip>
          <a:stretch>
            <a:fillRect/>
          </a:stretch>
        </p:blipFill>
        <p:spPr>
          <a:xfrm>
            <a:off x="4697751" y="266498"/>
            <a:ext cx="4493100" cy="4492900"/>
          </a:xfrm>
          <a:prstGeom prst="rect">
            <a:avLst/>
          </a:prstGeom>
          <a:noFill/>
          <a:ln>
            <a:noFill/>
          </a:ln>
        </p:spPr>
      </p:pic>
      <p:sp>
        <p:nvSpPr>
          <p:cNvPr id="1005" name="Google Shape;1005;p42"/>
          <p:cNvSpPr txBox="1"/>
          <p:nvPr/>
        </p:nvSpPr>
        <p:spPr>
          <a:xfrm>
            <a:off x="914400" y="0"/>
            <a:ext cx="8229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Montserrat"/>
                <a:ea typeface="Montserrat"/>
                <a:cs typeface="Montserrat"/>
                <a:sym typeface="Montserrat"/>
              </a:rPr>
              <a:t>Want to join our team?</a:t>
            </a:r>
            <a:endParaRPr sz="2800">
              <a:solidFill>
                <a:srgbClr val="000000"/>
              </a:solidFill>
              <a:latin typeface="Montserrat"/>
              <a:ea typeface="Montserrat"/>
              <a:cs typeface="Montserrat"/>
              <a:sym typeface="Montserrat"/>
            </a:endParaRPr>
          </a:p>
        </p:txBody>
      </p:sp>
      <p:pic>
        <p:nvPicPr>
          <p:cNvPr id="1006" name="Google Shape;1006;p42"/>
          <p:cNvPicPr preferRelativeResize="0"/>
          <p:nvPr/>
        </p:nvPicPr>
        <p:blipFill rotWithShape="1">
          <a:blip r:embed="rId5">
            <a:alphaModFix/>
          </a:blip>
          <a:srcRect b="48970" l="37954" r="36992" t="31381"/>
          <a:stretch/>
        </p:blipFill>
        <p:spPr>
          <a:xfrm>
            <a:off x="237249" y="123025"/>
            <a:ext cx="411450" cy="322000"/>
          </a:xfrm>
          <a:prstGeom prst="rect">
            <a:avLst/>
          </a:prstGeom>
          <a:noFill/>
          <a:ln>
            <a:noFill/>
          </a:ln>
        </p:spPr>
      </p:pic>
      <p:graphicFrame>
        <p:nvGraphicFramePr>
          <p:cNvPr id="1007" name="Google Shape;1007;p42"/>
          <p:cNvGraphicFramePr/>
          <p:nvPr/>
        </p:nvGraphicFramePr>
        <p:xfrm>
          <a:off x="1609900" y="2680850"/>
          <a:ext cx="3000000" cy="3000000"/>
        </p:xfrm>
        <a:graphic>
          <a:graphicData uri="http://schemas.openxmlformats.org/drawingml/2006/table">
            <a:tbl>
              <a:tblPr>
                <a:noFill/>
                <a:tableStyleId>{7A26CFAF-AB03-46F4-96BB-274978B4B63A}</a:tableStyleId>
              </a:tblPr>
              <a:tblGrid>
                <a:gridCol w="800100"/>
                <a:gridCol w="495300"/>
                <a:gridCol w="1400175"/>
                <a:gridCol w="1009650"/>
                <a:gridCol w="914400"/>
                <a:gridCol w="1123950"/>
              </a:tblGrid>
              <a:tr h="330200">
                <a:tc>
                  <a:txBody>
                    <a:bodyPr>
                      <a:noAutofit/>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installment</a:t>
                      </a:r>
                      <a:endParaRPr sz="1000">
                        <a:latin typeface="Montserrat"/>
                        <a:ea typeface="Montserrat"/>
                        <a:cs typeface="Montserrat"/>
                        <a:sym typeface="Montserrat"/>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month</a:t>
                      </a:r>
                      <a:endParaRPr sz="1000">
                        <a:latin typeface="Montserrat"/>
                        <a:ea typeface="Montserrat"/>
                        <a:cs typeface="Montserrat"/>
                        <a:sym typeface="Montserrat"/>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proportion of total investment</a:t>
                      </a:r>
                      <a:endParaRPr sz="1000">
                        <a:latin typeface="Montserrat"/>
                        <a:ea typeface="Montserrat"/>
                        <a:cs typeface="Montserrat"/>
                        <a:sym typeface="Montserrat"/>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founders</a:t>
                      </a:r>
                      <a:endParaRPr sz="1000">
                        <a:latin typeface="Montserrat"/>
                        <a:ea typeface="Montserrat"/>
                        <a:cs typeface="Montserrat"/>
                        <a:sym typeface="Montserrat"/>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investor</a:t>
                      </a:r>
                      <a:endParaRPr sz="1000">
                        <a:latin typeface="Montserrat"/>
                        <a:ea typeface="Montserrat"/>
                        <a:cs typeface="Montserrat"/>
                        <a:sym typeface="Montserrat"/>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total</a:t>
                      </a:r>
                      <a:endParaRPr sz="1000">
                        <a:latin typeface="Montserrat"/>
                        <a:ea typeface="Montserrat"/>
                        <a:cs typeface="Montserrat"/>
                        <a:sym typeface="Montserrat"/>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90500">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1</a:t>
                      </a:r>
                      <a:endParaRPr sz="1000">
                        <a:latin typeface="Montserrat"/>
                        <a:ea typeface="Montserrat"/>
                        <a:cs typeface="Montserrat"/>
                        <a:sym typeface="Montserrat"/>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0</a:t>
                      </a:r>
                      <a:endParaRPr sz="1000">
                        <a:latin typeface="Montserrat"/>
                        <a:ea typeface="Montserrat"/>
                        <a:cs typeface="Montserrat"/>
                        <a:sym typeface="Montserrat"/>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20%</a:t>
                      </a:r>
                      <a:endParaRPr sz="1000">
                        <a:latin typeface="Montserrat"/>
                        <a:ea typeface="Montserrat"/>
                        <a:cs typeface="Montserrat"/>
                        <a:sym typeface="Montserrat"/>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€5,000</a:t>
                      </a:r>
                      <a:endParaRPr sz="1000">
                        <a:latin typeface="Montserrat"/>
                        <a:ea typeface="Montserrat"/>
                        <a:cs typeface="Montserrat"/>
                        <a:sym typeface="Montserrat"/>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€55,000</a:t>
                      </a:r>
                      <a:endParaRPr sz="1000">
                        <a:latin typeface="Montserrat"/>
                        <a:ea typeface="Montserrat"/>
                        <a:cs typeface="Montserrat"/>
                        <a:sym typeface="Montserrat"/>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€60,000</a:t>
                      </a:r>
                      <a:endParaRPr sz="1000">
                        <a:latin typeface="Montserrat"/>
                        <a:ea typeface="Montserrat"/>
                        <a:cs typeface="Montserrat"/>
                        <a:sym typeface="Montserrat"/>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90500">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a:t>
                      </a:r>
                      <a:endParaRPr sz="1000">
                        <a:latin typeface="Montserrat"/>
                        <a:ea typeface="Montserrat"/>
                        <a:cs typeface="Montserrat"/>
                        <a:sym typeface="Montserrat"/>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6</a:t>
                      </a:r>
                      <a:endParaRPr sz="1000">
                        <a:latin typeface="Montserrat"/>
                        <a:ea typeface="Montserrat"/>
                        <a:cs typeface="Montserrat"/>
                        <a:sym typeface="Montserrat"/>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30%</a:t>
                      </a:r>
                      <a:endParaRPr sz="1000">
                        <a:latin typeface="Montserrat"/>
                        <a:ea typeface="Montserrat"/>
                        <a:cs typeface="Montserrat"/>
                        <a:sym typeface="Montserrat"/>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€7,500</a:t>
                      </a:r>
                      <a:endParaRPr sz="1000">
                        <a:latin typeface="Montserrat"/>
                        <a:ea typeface="Montserrat"/>
                        <a:cs typeface="Montserrat"/>
                        <a:sym typeface="Montserrat"/>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€82,500</a:t>
                      </a:r>
                      <a:endParaRPr sz="1000">
                        <a:latin typeface="Montserrat"/>
                        <a:ea typeface="Montserrat"/>
                        <a:cs typeface="Montserrat"/>
                        <a:sym typeface="Montserrat"/>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€90,000</a:t>
                      </a:r>
                      <a:endParaRPr sz="1000">
                        <a:latin typeface="Montserrat"/>
                        <a:ea typeface="Montserrat"/>
                        <a:cs typeface="Montserrat"/>
                        <a:sym typeface="Montserrat"/>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90500">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3</a:t>
                      </a:r>
                      <a:endParaRPr sz="1000">
                        <a:latin typeface="Montserrat"/>
                        <a:ea typeface="Montserrat"/>
                        <a:cs typeface="Montserrat"/>
                        <a:sym typeface="Montserrat"/>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12</a:t>
                      </a:r>
                      <a:endParaRPr sz="1000">
                        <a:latin typeface="Montserrat"/>
                        <a:ea typeface="Montserrat"/>
                        <a:cs typeface="Montserrat"/>
                        <a:sym typeface="Montserrat"/>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50%</a:t>
                      </a:r>
                      <a:endParaRPr sz="1000">
                        <a:latin typeface="Montserrat"/>
                        <a:ea typeface="Montserrat"/>
                        <a:cs typeface="Montserrat"/>
                        <a:sym typeface="Montserrat"/>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€12,500</a:t>
                      </a:r>
                      <a:endParaRPr sz="1000">
                        <a:latin typeface="Montserrat"/>
                        <a:ea typeface="Montserrat"/>
                        <a:cs typeface="Montserrat"/>
                        <a:sym typeface="Montserrat"/>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€137,500</a:t>
                      </a:r>
                      <a:endParaRPr sz="1000">
                        <a:latin typeface="Montserrat"/>
                        <a:ea typeface="Montserrat"/>
                        <a:cs typeface="Montserrat"/>
                        <a:sym typeface="Montserrat"/>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€150,000</a:t>
                      </a:r>
                      <a:endParaRPr sz="1000">
                        <a:latin typeface="Montserrat"/>
                        <a:ea typeface="Montserrat"/>
                        <a:cs typeface="Montserrat"/>
                        <a:sym typeface="Montserrat"/>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90500">
                <a:tc gridSpan="3">
                  <a:txBody>
                    <a:bodyPr>
                      <a:noAutofit/>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TOTAL</a:t>
                      </a:r>
                      <a:endParaRPr sz="1000">
                        <a:latin typeface="Montserrat"/>
                        <a:ea typeface="Montserrat"/>
                        <a:cs typeface="Montserrat"/>
                        <a:sym typeface="Montserrat"/>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hMerge="1"/>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€25,000</a:t>
                      </a:r>
                      <a:endParaRPr sz="1000">
                        <a:latin typeface="Montserrat"/>
                        <a:ea typeface="Montserrat"/>
                        <a:cs typeface="Montserrat"/>
                        <a:sym typeface="Montserrat"/>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€275,000</a:t>
                      </a:r>
                      <a:endParaRPr sz="1000">
                        <a:latin typeface="Montserrat"/>
                        <a:ea typeface="Montserrat"/>
                        <a:cs typeface="Montserrat"/>
                        <a:sym typeface="Montserrat"/>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€300,000</a:t>
                      </a:r>
                      <a:endParaRPr sz="1000">
                        <a:latin typeface="Montserrat"/>
                        <a:ea typeface="Montserrat"/>
                        <a:cs typeface="Montserrat"/>
                        <a:sym typeface="Montserrat"/>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1008" name="Google Shape;1008;p42"/>
          <p:cNvSpPr txBox="1"/>
          <p:nvPr/>
        </p:nvSpPr>
        <p:spPr>
          <a:xfrm>
            <a:off x="914400" y="834650"/>
            <a:ext cx="8018700" cy="1846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latin typeface="Montserrat"/>
                <a:ea typeface="Montserrat"/>
                <a:cs typeface="Montserrat"/>
                <a:sym typeface="Montserrat"/>
              </a:rPr>
              <a:t>Estimated budget: </a:t>
            </a:r>
            <a:r>
              <a:rPr lang="en">
                <a:latin typeface="Montserrat"/>
                <a:ea typeface="Montserrat"/>
                <a:cs typeface="Montserrat"/>
                <a:sym typeface="Montserrat"/>
              </a:rPr>
              <a:t>€300’000</a:t>
            </a:r>
            <a:endParaRPr>
              <a:latin typeface="Montserrat"/>
              <a:ea typeface="Montserrat"/>
              <a:cs typeface="Montserrat"/>
              <a:sym typeface="Montserrat"/>
            </a:endParaRPr>
          </a:p>
          <a:p>
            <a:pPr indent="0" lvl="0" marL="0" rtl="0" algn="l">
              <a:lnSpc>
                <a:spcPct val="115000"/>
              </a:lnSpc>
              <a:spcBef>
                <a:spcPts val="0"/>
              </a:spcBef>
              <a:spcAft>
                <a:spcPts val="0"/>
              </a:spcAft>
              <a:buNone/>
            </a:pPr>
            <a:r>
              <a:t/>
            </a:r>
            <a:endParaRPr>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n">
                <a:latin typeface="Montserrat"/>
                <a:ea typeface="Montserrat"/>
                <a:cs typeface="Montserrat"/>
                <a:sym typeface="Montserrat"/>
              </a:rPr>
              <a:t>UDAPTOR team will invest €25’000</a:t>
            </a:r>
            <a:endParaRPr>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n">
                <a:latin typeface="Montserrat"/>
                <a:ea typeface="Montserrat"/>
                <a:cs typeface="Montserrat"/>
                <a:sym typeface="Montserrat"/>
              </a:rPr>
              <a:t>the Investor to enter the business with €275’000</a:t>
            </a:r>
            <a:endParaRPr>
              <a:latin typeface="Montserrat"/>
              <a:ea typeface="Montserrat"/>
              <a:cs typeface="Montserrat"/>
              <a:sym typeface="Montserrat"/>
            </a:endParaRPr>
          </a:p>
          <a:p>
            <a:pPr indent="0" lvl="0" marL="0" rtl="0" algn="l">
              <a:lnSpc>
                <a:spcPct val="115000"/>
              </a:lnSpc>
              <a:spcBef>
                <a:spcPts val="0"/>
              </a:spcBef>
              <a:spcAft>
                <a:spcPts val="0"/>
              </a:spcAft>
              <a:buNone/>
            </a:pPr>
            <a:r>
              <a:t/>
            </a:r>
            <a:endParaRPr>
              <a:latin typeface="Montserrat"/>
              <a:ea typeface="Montserrat"/>
              <a:cs typeface="Montserrat"/>
              <a:sym typeface="Montserrat"/>
            </a:endParaRPr>
          </a:p>
          <a:p>
            <a:pPr indent="0" lvl="0" marL="0" rtl="0" algn="l">
              <a:lnSpc>
                <a:spcPct val="115000"/>
              </a:lnSpc>
              <a:spcBef>
                <a:spcPts val="0"/>
              </a:spcBef>
              <a:spcAft>
                <a:spcPts val="0"/>
              </a:spcAft>
              <a:buNone/>
            </a:pPr>
            <a:r>
              <a:rPr lang="en">
                <a:latin typeface="Montserrat"/>
                <a:ea typeface="Montserrat"/>
                <a:cs typeface="Montserrat"/>
                <a:sym typeface="Montserrat"/>
              </a:rPr>
              <a:t>For all shareholders, we propose 3 installments: 20%, 30%, and 50% for month 1, 7 and 13.</a:t>
            </a:r>
            <a:endParaRPr>
              <a:latin typeface="Montserrat"/>
              <a:ea typeface="Montserrat"/>
              <a:cs typeface="Montserrat"/>
              <a:sym typeface="Montserrat"/>
            </a:endParaRPr>
          </a:p>
          <a:p>
            <a:pPr indent="0" lvl="0" marL="0" rtl="0" algn="l">
              <a:lnSpc>
                <a:spcPct val="115000"/>
              </a:lnSpc>
              <a:spcBef>
                <a:spcPts val="0"/>
              </a:spcBef>
              <a:spcAft>
                <a:spcPts val="0"/>
              </a:spcAft>
              <a:buNone/>
            </a:pPr>
            <a:r>
              <a:t/>
            </a:r>
            <a:endParaRPr>
              <a:latin typeface="Montserrat"/>
              <a:ea typeface="Montserrat"/>
              <a:cs typeface="Montserrat"/>
              <a:sym typeface="Montserrat"/>
            </a:endParaRPr>
          </a:p>
        </p:txBody>
      </p:sp>
      <p:sp>
        <p:nvSpPr>
          <p:cNvPr id="1009" name="Google Shape;1009;p42"/>
          <p:cNvSpPr txBox="1"/>
          <p:nvPr/>
        </p:nvSpPr>
        <p:spPr>
          <a:xfrm>
            <a:off x="2738388" y="4069675"/>
            <a:ext cx="3486600" cy="48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latin typeface="Montserrat"/>
                <a:ea typeface="Montserrat"/>
                <a:cs typeface="Montserrat"/>
                <a:sym typeface="Montserrat"/>
              </a:rPr>
              <a:t>we offer the investor share of 12%</a:t>
            </a:r>
            <a:endParaRPr b="1">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13" name="Shape 1013"/>
        <p:cNvGrpSpPr/>
        <p:nvPr/>
      </p:nvGrpSpPr>
      <p:grpSpPr>
        <a:xfrm>
          <a:off x="0" y="0"/>
          <a:ext cx="0" cy="0"/>
          <a:chOff x="0" y="0"/>
          <a:chExt cx="0" cy="0"/>
        </a:xfrm>
      </p:grpSpPr>
      <p:sp>
        <p:nvSpPr>
          <p:cNvPr id="1014" name="Google Shape;1014;p43"/>
          <p:cNvSpPr txBox="1"/>
          <p:nvPr/>
        </p:nvSpPr>
        <p:spPr>
          <a:xfrm>
            <a:off x="3525000" y="1071750"/>
            <a:ext cx="6407100" cy="30000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0000">
                <a:solidFill>
                  <a:srgbClr val="F3F3F3"/>
                </a:solidFill>
                <a:latin typeface="Montserrat"/>
                <a:ea typeface="Montserrat"/>
                <a:cs typeface="Montserrat"/>
                <a:sym typeface="Montserrat"/>
              </a:rPr>
              <a:t>Q&amp;A</a:t>
            </a:r>
            <a:endParaRPr sz="20000">
              <a:solidFill>
                <a:srgbClr val="F3F3F3"/>
              </a:solidFill>
              <a:latin typeface="Montserrat"/>
              <a:ea typeface="Montserrat"/>
              <a:cs typeface="Montserrat"/>
              <a:sym typeface="Montserrat"/>
            </a:endParaRPr>
          </a:p>
        </p:txBody>
      </p:sp>
      <p:sp>
        <p:nvSpPr>
          <p:cNvPr id="1015" name="Google Shape;1015;p43"/>
          <p:cNvSpPr txBox="1"/>
          <p:nvPr/>
        </p:nvSpPr>
        <p:spPr>
          <a:xfrm>
            <a:off x="914500" y="1144575"/>
            <a:ext cx="8229600" cy="11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200">
                <a:latin typeface="Montserrat"/>
                <a:ea typeface="Montserrat"/>
                <a:cs typeface="Montserrat"/>
                <a:sym typeface="Montserrat"/>
              </a:rPr>
              <a:t>Q&amp;A</a:t>
            </a:r>
            <a:endParaRPr sz="7200">
              <a:latin typeface="Montserrat"/>
              <a:ea typeface="Montserrat"/>
              <a:cs typeface="Montserrat"/>
              <a:sym typeface="Montserrat"/>
            </a:endParaRPr>
          </a:p>
        </p:txBody>
      </p:sp>
      <p:sp>
        <p:nvSpPr>
          <p:cNvPr id="1016" name="Google Shape;1016;p43"/>
          <p:cNvSpPr txBox="1"/>
          <p:nvPr/>
        </p:nvSpPr>
        <p:spPr>
          <a:xfrm>
            <a:off x="347925" y="4090325"/>
            <a:ext cx="8796300" cy="51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Montserrat"/>
                <a:ea typeface="Montserrat"/>
                <a:cs typeface="Montserrat"/>
                <a:sym typeface="Montserrat"/>
              </a:rPr>
              <a:t>Ping us on </a:t>
            </a:r>
            <a:r>
              <a:rPr lang="en" sz="2400" u="sng">
                <a:solidFill>
                  <a:schemeClr val="accent5"/>
                </a:solidFill>
                <a:latin typeface="Montserrat"/>
                <a:ea typeface="Montserrat"/>
                <a:cs typeface="Montserrat"/>
                <a:sym typeface="Montserrat"/>
                <a:hlinkClick r:id="rId4"/>
              </a:rPr>
              <a:t>info@udaptor.io</a:t>
            </a:r>
            <a:r>
              <a:rPr lang="en" sz="2400">
                <a:solidFill>
                  <a:schemeClr val="dk1"/>
                </a:solidFill>
                <a:latin typeface="Montserrat"/>
                <a:ea typeface="Montserrat"/>
                <a:cs typeface="Montserrat"/>
                <a:sym typeface="Montserrat"/>
              </a:rPr>
              <a:t> 			… or visit </a:t>
            </a:r>
            <a:r>
              <a:rPr lang="en" sz="2400" u="sng">
                <a:solidFill>
                  <a:schemeClr val="accent5"/>
                </a:solidFill>
                <a:latin typeface="Montserrat"/>
                <a:ea typeface="Montserrat"/>
                <a:cs typeface="Montserrat"/>
                <a:sym typeface="Montserrat"/>
                <a:hlinkClick r:id="rId5"/>
              </a:rPr>
              <a:t>udaptor.io</a:t>
            </a:r>
            <a:endParaRPr sz="2400"/>
          </a:p>
        </p:txBody>
      </p:sp>
      <p:sp>
        <p:nvSpPr>
          <p:cNvPr id="1017" name="Google Shape;1017;p43"/>
          <p:cNvSpPr txBox="1"/>
          <p:nvPr/>
        </p:nvSpPr>
        <p:spPr>
          <a:xfrm>
            <a:off x="914400" y="-2325"/>
            <a:ext cx="8229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Montserrat"/>
                <a:ea typeface="Montserrat"/>
                <a:cs typeface="Montserrat"/>
                <a:sym typeface="Montserrat"/>
              </a:rPr>
              <a:t>DEMO and...</a:t>
            </a:r>
            <a:endParaRPr sz="2800">
              <a:solidFill>
                <a:srgbClr val="000000"/>
              </a:solidFill>
              <a:latin typeface="Montserrat"/>
              <a:ea typeface="Montserrat"/>
              <a:cs typeface="Montserrat"/>
              <a:sym typeface="Montserrat"/>
            </a:endParaRPr>
          </a:p>
        </p:txBody>
      </p:sp>
      <p:pic>
        <p:nvPicPr>
          <p:cNvPr id="1018" name="Google Shape;1018;p43"/>
          <p:cNvPicPr preferRelativeResize="0"/>
          <p:nvPr/>
        </p:nvPicPr>
        <p:blipFill rotWithShape="1">
          <a:blip r:embed="rId6">
            <a:alphaModFix/>
          </a:blip>
          <a:srcRect b="48970" l="37954" r="36992" t="31381"/>
          <a:stretch/>
        </p:blipFill>
        <p:spPr>
          <a:xfrm>
            <a:off x="237249" y="123025"/>
            <a:ext cx="411450" cy="322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2" name="Shape 1022"/>
        <p:cNvGrpSpPr/>
        <p:nvPr/>
      </p:nvGrpSpPr>
      <p:grpSpPr>
        <a:xfrm>
          <a:off x="0" y="0"/>
          <a:ext cx="0" cy="0"/>
          <a:chOff x="0" y="0"/>
          <a:chExt cx="0" cy="0"/>
        </a:xfrm>
      </p:grpSpPr>
      <p:sp>
        <p:nvSpPr>
          <p:cNvPr id="1023" name="Google Shape;1023;p44"/>
          <p:cNvSpPr/>
          <p:nvPr/>
        </p:nvSpPr>
        <p:spPr>
          <a:xfrm>
            <a:off x="5076000" y="4792500"/>
            <a:ext cx="432000" cy="432000"/>
          </a:xfrm>
          <a:prstGeom prst="ellipse">
            <a:avLst/>
          </a:prstGeom>
          <a:solidFill>
            <a:srgbClr val="9FC4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4"/>
          <p:cNvSpPr/>
          <p:nvPr/>
        </p:nvSpPr>
        <p:spPr>
          <a:xfrm>
            <a:off x="-280125" y="788050"/>
            <a:ext cx="1084500" cy="938100"/>
          </a:xfrm>
          <a:prstGeom prst="triangle">
            <a:avLst>
              <a:gd fmla="val 50000" name="adj"/>
            </a:avLst>
          </a:prstGeom>
          <a:solidFill>
            <a:srgbClr val="C0D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4"/>
          <p:cNvSpPr/>
          <p:nvPr/>
        </p:nvSpPr>
        <p:spPr>
          <a:xfrm>
            <a:off x="5880725" y="4580700"/>
            <a:ext cx="982800" cy="982800"/>
          </a:xfrm>
          <a:prstGeom prst="ellipse">
            <a:avLst/>
          </a:prstGeom>
          <a:solidFill>
            <a:srgbClr val="C0D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4"/>
          <p:cNvSpPr/>
          <p:nvPr/>
        </p:nvSpPr>
        <p:spPr>
          <a:xfrm>
            <a:off x="5685825" y="4919700"/>
            <a:ext cx="304800" cy="304800"/>
          </a:xfrm>
          <a:prstGeom prst="ellipse">
            <a:avLst/>
          </a:prstGeom>
          <a:solidFill>
            <a:srgbClr val="82A3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4"/>
          <p:cNvSpPr/>
          <p:nvPr/>
        </p:nvSpPr>
        <p:spPr>
          <a:xfrm>
            <a:off x="6168450" y="4673675"/>
            <a:ext cx="1830600" cy="1830600"/>
          </a:xfrm>
          <a:prstGeom prst="ellipse">
            <a:avLst/>
          </a:prstGeom>
          <a:solidFill>
            <a:srgbClr val="0119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4"/>
          <p:cNvSpPr/>
          <p:nvPr/>
        </p:nvSpPr>
        <p:spPr>
          <a:xfrm>
            <a:off x="7557950" y="4682250"/>
            <a:ext cx="652500" cy="652500"/>
          </a:xfrm>
          <a:prstGeom prst="ellipse">
            <a:avLst/>
          </a:prstGeom>
          <a:solidFill>
            <a:srgbClr val="4653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4"/>
          <p:cNvSpPr/>
          <p:nvPr/>
        </p:nvSpPr>
        <p:spPr>
          <a:xfrm>
            <a:off x="-341274" y="2177500"/>
            <a:ext cx="1136100" cy="982800"/>
          </a:xfrm>
          <a:prstGeom prst="triangle">
            <a:avLst>
              <a:gd fmla="val 50000" name="adj"/>
            </a:avLst>
          </a:prstGeom>
          <a:solidFill>
            <a:srgbClr val="0119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4"/>
          <p:cNvSpPr/>
          <p:nvPr/>
        </p:nvSpPr>
        <p:spPr>
          <a:xfrm>
            <a:off x="-916200" y="747150"/>
            <a:ext cx="1830600" cy="1584000"/>
          </a:xfrm>
          <a:prstGeom prst="triangle">
            <a:avLst>
              <a:gd fmla="val 50000" name="adj"/>
            </a:avLst>
          </a:prstGeom>
          <a:solidFill>
            <a:srgbClr val="82A3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4"/>
          <p:cNvSpPr/>
          <p:nvPr/>
        </p:nvSpPr>
        <p:spPr>
          <a:xfrm>
            <a:off x="-169975" y="1906075"/>
            <a:ext cx="793500" cy="686400"/>
          </a:xfrm>
          <a:prstGeom prst="triangle">
            <a:avLst>
              <a:gd fmla="val 50000" name="adj"/>
            </a:avLst>
          </a:prstGeom>
          <a:solidFill>
            <a:srgbClr val="4653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4"/>
          <p:cNvSpPr/>
          <p:nvPr/>
        </p:nvSpPr>
        <p:spPr>
          <a:xfrm>
            <a:off x="-85225" y="2384850"/>
            <a:ext cx="432000" cy="373800"/>
          </a:xfrm>
          <a:prstGeom prst="triangle">
            <a:avLst>
              <a:gd fmla="val 50000" name="adj"/>
            </a:avLst>
          </a:prstGeom>
          <a:solidFill>
            <a:srgbClr val="9FC4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4"/>
          <p:cNvSpPr/>
          <p:nvPr/>
        </p:nvSpPr>
        <p:spPr>
          <a:xfrm rot="-1798898">
            <a:off x="127613" y="4866632"/>
            <a:ext cx="135075" cy="135075"/>
          </a:xfrm>
          <a:prstGeom prst="rect">
            <a:avLst/>
          </a:prstGeom>
          <a:solidFill>
            <a:srgbClr val="0119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4"/>
          <p:cNvSpPr/>
          <p:nvPr/>
        </p:nvSpPr>
        <p:spPr>
          <a:xfrm rot="-1798898">
            <a:off x="244644" y="4799065"/>
            <a:ext cx="135075" cy="135075"/>
          </a:xfrm>
          <a:prstGeom prst="rect">
            <a:avLst/>
          </a:prstGeom>
          <a:solidFill>
            <a:srgbClr val="4653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4"/>
          <p:cNvSpPr/>
          <p:nvPr/>
        </p:nvSpPr>
        <p:spPr>
          <a:xfrm rot="-1798898">
            <a:off x="361313" y="4731707"/>
            <a:ext cx="135075" cy="135075"/>
          </a:xfrm>
          <a:prstGeom prst="rect">
            <a:avLst/>
          </a:prstGeom>
          <a:solidFill>
            <a:srgbClr val="82A3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4"/>
          <p:cNvSpPr/>
          <p:nvPr/>
        </p:nvSpPr>
        <p:spPr>
          <a:xfrm rot="-1798898">
            <a:off x="478344" y="4664139"/>
            <a:ext cx="135075" cy="135075"/>
          </a:xfrm>
          <a:prstGeom prst="rect">
            <a:avLst/>
          </a:prstGeom>
          <a:solidFill>
            <a:srgbClr val="9FC4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4"/>
          <p:cNvSpPr/>
          <p:nvPr/>
        </p:nvSpPr>
        <p:spPr>
          <a:xfrm rot="-1798898">
            <a:off x="595013" y="4596781"/>
            <a:ext cx="135075" cy="135075"/>
          </a:xfrm>
          <a:prstGeom prst="rect">
            <a:avLst/>
          </a:prstGeom>
          <a:solidFill>
            <a:srgbClr val="C0D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4"/>
          <p:cNvSpPr/>
          <p:nvPr/>
        </p:nvSpPr>
        <p:spPr>
          <a:xfrm rot="-1798898">
            <a:off x="545915" y="4781170"/>
            <a:ext cx="135075" cy="135075"/>
          </a:xfrm>
          <a:prstGeom prst="rect">
            <a:avLst/>
          </a:prstGeom>
          <a:solidFill>
            <a:srgbClr val="0119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4"/>
          <p:cNvSpPr/>
          <p:nvPr/>
        </p:nvSpPr>
        <p:spPr>
          <a:xfrm rot="-1798898">
            <a:off x="662580" y="4713814"/>
            <a:ext cx="135075" cy="135075"/>
          </a:xfrm>
          <a:prstGeom prst="rect">
            <a:avLst/>
          </a:prstGeom>
          <a:solidFill>
            <a:srgbClr val="4653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4"/>
          <p:cNvSpPr/>
          <p:nvPr/>
        </p:nvSpPr>
        <p:spPr>
          <a:xfrm rot="-1798898">
            <a:off x="312215" y="4916096"/>
            <a:ext cx="135075" cy="135075"/>
          </a:xfrm>
          <a:prstGeom prst="rect">
            <a:avLst/>
          </a:prstGeom>
          <a:solidFill>
            <a:srgbClr val="82A3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4"/>
          <p:cNvSpPr/>
          <p:nvPr/>
        </p:nvSpPr>
        <p:spPr>
          <a:xfrm rot="-1798898">
            <a:off x="195180" y="4983665"/>
            <a:ext cx="135075" cy="135075"/>
          </a:xfrm>
          <a:prstGeom prst="rect">
            <a:avLst/>
          </a:prstGeom>
          <a:solidFill>
            <a:srgbClr val="9FC4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4"/>
          <p:cNvSpPr/>
          <p:nvPr/>
        </p:nvSpPr>
        <p:spPr>
          <a:xfrm rot="-1798898">
            <a:off x="428882" y="4848739"/>
            <a:ext cx="135075" cy="135075"/>
          </a:xfrm>
          <a:prstGeom prst="rect">
            <a:avLst/>
          </a:prstGeom>
          <a:solidFill>
            <a:srgbClr val="C0D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3" name="Google Shape;1043;p44"/>
          <p:cNvCxnSpPr>
            <a:stCxn id="1023" idx="2"/>
            <a:endCxn id="1041" idx="2"/>
          </p:cNvCxnSpPr>
          <p:nvPr/>
        </p:nvCxnSpPr>
        <p:spPr>
          <a:xfrm flipH="1">
            <a:off x="296400" y="5008500"/>
            <a:ext cx="4779600" cy="101100"/>
          </a:xfrm>
          <a:prstGeom prst="bentConnector4">
            <a:avLst>
              <a:gd fmla="val 40694" name="adj1"/>
              <a:gd fmla="val 106281" name="adj2"/>
            </a:avLst>
          </a:prstGeom>
          <a:noFill/>
          <a:ln cap="flat" cmpd="sng" w="28575">
            <a:solidFill>
              <a:srgbClr val="9FC490"/>
            </a:solidFill>
            <a:prstDash val="solid"/>
            <a:round/>
            <a:headEnd len="med" w="med" type="none"/>
            <a:tailEnd len="med" w="med" type="none"/>
          </a:ln>
        </p:spPr>
      </p:cxnSp>
      <p:cxnSp>
        <p:nvCxnSpPr>
          <p:cNvPr id="1044" name="Google Shape;1044;p44"/>
          <p:cNvCxnSpPr>
            <a:stCxn id="1026" idx="0"/>
            <a:endCxn id="1040" idx="2"/>
          </p:cNvCxnSpPr>
          <p:nvPr/>
        </p:nvCxnSpPr>
        <p:spPr>
          <a:xfrm rot="5400000">
            <a:off x="3064725" y="2268600"/>
            <a:ext cx="122400" cy="5424600"/>
          </a:xfrm>
          <a:prstGeom prst="bentConnector5">
            <a:avLst>
              <a:gd fmla="val -194547" name="adj1"/>
              <a:gd fmla="val 50867" name="adj2"/>
              <a:gd fmla="val 101491" name="adj3"/>
            </a:avLst>
          </a:prstGeom>
          <a:noFill/>
          <a:ln cap="flat" cmpd="sng" w="28575">
            <a:solidFill>
              <a:srgbClr val="82A3A1"/>
            </a:solidFill>
            <a:prstDash val="solid"/>
            <a:round/>
            <a:headEnd len="med" w="med" type="none"/>
            <a:tailEnd len="med" w="med" type="none"/>
          </a:ln>
        </p:spPr>
      </p:cxnSp>
      <p:cxnSp>
        <p:nvCxnSpPr>
          <p:cNvPr id="1045" name="Google Shape;1045;p44"/>
          <p:cNvCxnSpPr>
            <a:endCxn id="1042" idx="2"/>
          </p:cNvCxnSpPr>
          <p:nvPr/>
        </p:nvCxnSpPr>
        <p:spPr>
          <a:xfrm flipH="1">
            <a:off x="530169" y="4724576"/>
            <a:ext cx="5494500" cy="250200"/>
          </a:xfrm>
          <a:prstGeom prst="bentConnector4">
            <a:avLst>
              <a:gd fmla="val 49468" name="adj1"/>
              <a:gd fmla="val 99700" name="adj2"/>
            </a:avLst>
          </a:prstGeom>
          <a:noFill/>
          <a:ln cap="flat" cmpd="sng" w="28575">
            <a:solidFill>
              <a:srgbClr val="C0DFA1"/>
            </a:solidFill>
            <a:prstDash val="solid"/>
            <a:round/>
            <a:headEnd len="med" w="med" type="none"/>
            <a:tailEnd len="med" w="med" type="none"/>
          </a:ln>
        </p:spPr>
      </p:cxnSp>
      <p:cxnSp>
        <p:nvCxnSpPr>
          <p:cNvPr id="1046" name="Google Shape;1046;p44"/>
          <p:cNvCxnSpPr>
            <a:stCxn id="1028" idx="0"/>
            <a:endCxn id="1039" idx="2"/>
          </p:cNvCxnSpPr>
          <p:nvPr/>
        </p:nvCxnSpPr>
        <p:spPr>
          <a:xfrm rot="5400000">
            <a:off x="4245350" y="1200900"/>
            <a:ext cx="157500" cy="7120200"/>
          </a:xfrm>
          <a:prstGeom prst="bentConnector5">
            <a:avLst>
              <a:gd fmla="val -36667" name="adj1"/>
              <a:gd fmla="val 51881" name="adj2"/>
              <a:gd fmla="val 101857" name="adj3"/>
            </a:avLst>
          </a:prstGeom>
          <a:noFill/>
          <a:ln cap="flat" cmpd="sng" w="28575">
            <a:solidFill>
              <a:srgbClr val="465362"/>
            </a:solidFill>
            <a:prstDash val="solid"/>
            <a:round/>
            <a:headEnd len="med" w="med" type="none"/>
            <a:tailEnd len="med" w="med" type="none"/>
          </a:ln>
        </p:spPr>
      </p:cxnSp>
      <p:cxnSp>
        <p:nvCxnSpPr>
          <p:cNvPr id="1047" name="Google Shape;1047;p44"/>
          <p:cNvCxnSpPr>
            <a:stCxn id="1027" idx="1"/>
            <a:endCxn id="1038" idx="2"/>
          </p:cNvCxnSpPr>
          <p:nvPr/>
        </p:nvCxnSpPr>
        <p:spPr>
          <a:xfrm flipH="1" rot="5400000">
            <a:off x="3524585" y="2029810"/>
            <a:ext cx="34500" cy="5789400"/>
          </a:xfrm>
          <a:prstGeom prst="bentConnector5">
            <a:avLst>
              <a:gd fmla="val 508218" name="adj1"/>
              <a:gd fmla="val 51809" name="adj2"/>
              <a:gd fmla="val 96841" name="adj3"/>
            </a:avLst>
          </a:prstGeom>
          <a:noFill/>
          <a:ln cap="flat" cmpd="sng" w="28575">
            <a:solidFill>
              <a:srgbClr val="011936"/>
            </a:solidFill>
            <a:prstDash val="solid"/>
            <a:round/>
            <a:headEnd len="med" w="med" type="none"/>
            <a:tailEnd len="med" w="med" type="none"/>
          </a:ln>
        </p:spPr>
      </p:cxnSp>
      <p:cxnSp>
        <p:nvCxnSpPr>
          <p:cNvPr id="1048" name="Google Shape;1048;p44"/>
          <p:cNvCxnSpPr>
            <a:stCxn id="1024" idx="5"/>
            <a:endCxn id="1037" idx="0"/>
          </p:cNvCxnSpPr>
          <p:nvPr/>
        </p:nvCxnSpPr>
        <p:spPr>
          <a:xfrm>
            <a:off x="533250" y="1257100"/>
            <a:ext cx="95700" cy="3348600"/>
          </a:xfrm>
          <a:prstGeom prst="bentConnector2">
            <a:avLst/>
          </a:prstGeom>
          <a:noFill/>
          <a:ln cap="flat" cmpd="sng" w="28575">
            <a:solidFill>
              <a:srgbClr val="C0DFA1"/>
            </a:solidFill>
            <a:prstDash val="solid"/>
            <a:round/>
            <a:headEnd len="med" w="med" type="none"/>
            <a:tailEnd len="med" w="med" type="none"/>
          </a:ln>
        </p:spPr>
      </p:cxnSp>
      <p:cxnSp>
        <p:nvCxnSpPr>
          <p:cNvPr id="1049" name="Google Shape;1049;p44"/>
          <p:cNvCxnSpPr>
            <a:endCxn id="1033" idx="0"/>
          </p:cNvCxnSpPr>
          <p:nvPr/>
        </p:nvCxnSpPr>
        <p:spPr>
          <a:xfrm rot="5400000">
            <a:off x="-663599" y="3985270"/>
            <a:ext cx="1715400" cy="65400"/>
          </a:xfrm>
          <a:prstGeom prst="bentConnector3">
            <a:avLst>
              <a:gd fmla="val 86468" name="adj1"/>
            </a:avLst>
          </a:prstGeom>
          <a:noFill/>
          <a:ln cap="flat" cmpd="sng" w="28575">
            <a:solidFill>
              <a:srgbClr val="011936"/>
            </a:solidFill>
            <a:prstDash val="solid"/>
            <a:round/>
            <a:headEnd len="med" w="med" type="none"/>
            <a:tailEnd len="med" w="med" type="none"/>
          </a:ln>
        </p:spPr>
      </p:cxnSp>
      <p:cxnSp>
        <p:nvCxnSpPr>
          <p:cNvPr id="1050" name="Google Shape;1050;p44"/>
          <p:cNvCxnSpPr>
            <a:stCxn id="1032" idx="3"/>
            <a:endCxn id="1036" idx="0"/>
          </p:cNvCxnSpPr>
          <p:nvPr/>
        </p:nvCxnSpPr>
        <p:spPr>
          <a:xfrm flipH="1" rot="-5400000">
            <a:off x="-635875" y="3525300"/>
            <a:ext cx="1914600" cy="381300"/>
          </a:xfrm>
          <a:prstGeom prst="bentConnector3">
            <a:avLst>
              <a:gd fmla="val 83401" name="adj1"/>
            </a:avLst>
          </a:prstGeom>
          <a:noFill/>
          <a:ln cap="flat" cmpd="sng" w="28575">
            <a:solidFill>
              <a:srgbClr val="9FC490"/>
            </a:solidFill>
            <a:prstDash val="solid"/>
            <a:round/>
            <a:headEnd len="med" w="med" type="none"/>
            <a:tailEnd len="med" w="med" type="none"/>
          </a:ln>
        </p:spPr>
      </p:cxnSp>
      <p:cxnSp>
        <p:nvCxnSpPr>
          <p:cNvPr id="1051" name="Google Shape;1051;p44"/>
          <p:cNvCxnSpPr>
            <a:stCxn id="1030" idx="5"/>
            <a:endCxn id="1035" idx="0"/>
          </p:cNvCxnSpPr>
          <p:nvPr/>
        </p:nvCxnSpPr>
        <p:spPr>
          <a:xfrm flipH="1">
            <a:off x="395250" y="1539150"/>
            <a:ext cx="61500" cy="3201600"/>
          </a:xfrm>
          <a:prstGeom prst="bentConnector4">
            <a:avLst>
              <a:gd fmla="val -387154" name="adj1"/>
              <a:gd fmla="val 53823" name="adj2"/>
            </a:avLst>
          </a:prstGeom>
          <a:noFill/>
          <a:ln cap="flat" cmpd="sng" w="28575">
            <a:solidFill>
              <a:srgbClr val="82A3A1"/>
            </a:solidFill>
            <a:prstDash val="solid"/>
            <a:round/>
            <a:headEnd len="med" w="med" type="none"/>
            <a:tailEnd len="med" w="med" type="none"/>
          </a:ln>
        </p:spPr>
      </p:cxnSp>
      <p:cxnSp>
        <p:nvCxnSpPr>
          <p:cNvPr id="1052" name="Google Shape;1052;p44"/>
          <p:cNvCxnSpPr>
            <a:stCxn id="1031" idx="5"/>
            <a:endCxn id="1034" idx="0"/>
          </p:cNvCxnSpPr>
          <p:nvPr/>
        </p:nvCxnSpPr>
        <p:spPr>
          <a:xfrm flipH="1">
            <a:off x="278450" y="2249275"/>
            <a:ext cx="146700" cy="2558700"/>
          </a:xfrm>
          <a:prstGeom prst="bentConnector4">
            <a:avLst>
              <a:gd fmla="val -282038" name="adj1"/>
              <a:gd fmla="val 56050" name="adj2"/>
            </a:avLst>
          </a:prstGeom>
          <a:noFill/>
          <a:ln cap="flat" cmpd="sng" w="28575">
            <a:solidFill>
              <a:srgbClr val="465362"/>
            </a:solidFill>
            <a:prstDash val="solid"/>
            <a:round/>
            <a:headEnd len="med" w="med" type="none"/>
            <a:tailEnd len="med" w="med" type="none"/>
          </a:ln>
        </p:spPr>
      </p:cxnSp>
      <p:sp>
        <p:nvSpPr>
          <p:cNvPr id="1053" name="Google Shape;1053;p44"/>
          <p:cNvSpPr/>
          <p:nvPr/>
        </p:nvSpPr>
        <p:spPr>
          <a:xfrm>
            <a:off x="-85225" y="-81125"/>
            <a:ext cx="9330000" cy="5373600"/>
          </a:xfrm>
          <a:prstGeom prst="rect">
            <a:avLst/>
          </a:prstGeom>
          <a:solidFill>
            <a:srgbClr val="FFFFFF">
              <a:alpha val="90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7" name="Shape 1057"/>
        <p:cNvGrpSpPr/>
        <p:nvPr/>
      </p:nvGrpSpPr>
      <p:grpSpPr>
        <a:xfrm>
          <a:off x="0" y="0"/>
          <a:ext cx="0" cy="0"/>
          <a:chOff x="0" y="0"/>
          <a:chExt cx="0" cy="0"/>
        </a:xfrm>
      </p:grpSpPr>
      <p:sp>
        <p:nvSpPr>
          <p:cNvPr id="1058" name="Google Shape;1058;p45"/>
          <p:cNvSpPr/>
          <p:nvPr/>
        </p:nvSpPr>
        <p:spPr>
          <a:xfrm>
            <a:off x="-1" y="4152425"/>
            <a:ext cx="966300" cy="974700"/>
          </a:xfrm>
          <a:prstGeom prst="rect">
            <a:avLst/>
          </a:prstGeom>
          <a:solidFill>
            <a:srgbClr val="0119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5"/>
          <p:cNvSpPr/>
          <p:nvPr/>
        </p:nvSpPr>
        <p:spPr>
          <a:xfrm>
            <a:off x="1067248" y="4152425"/>
            <a:ext cx="966300" cy="974700"/>
          </a:xfrm>
          <a:prstGeom prst="rect">
            <a:avLst/>
          </a:prstGeom>
          <a:solidFill>
            <a:srgbClr val="4653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5"/>
          <p:cNvSpPr/>
          <p:nvPr/>
        </p:nvSpPr>
        <p:spPr>
          <a:xfrm>
            <a:off x="2127566" y="4152425"/>
            <a:ext cx="966300" cy="974700"/>
          </a:xfrm>
          <a:prstGeom prst="rect">
            <a:avLst/>
          </a:prstGeom>
          <a:solidFill>
            <a:srgbClr val="82A3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5"/>
          <p:cNvSpPr/>
          <p:nvPr/>
        </p:nvSpPr>
        <p:spPr>
          <a:xfrm>
            <a:off x="3184407" y="4152425"/>
            <a:ext cx="966300" cy="974700"/>
          </a:xfrm>
          <a:prstGeom prst="rect">
            <a:avLst/>
          </a:prstGeom>
          <a:solidFill>
            <a:srgbClr val="9FC4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5"/>
          <p:cNvSpPr/>
          <p:nvPr/>
        </p:nvSpPr>
        <p:spPr>
          <a:xfrm>
            <a:off x="4241242" y="4152425"/>
            <a:ext cx="966300" cy="974700"/>
          </a:xfrm>
          <a:prstGeom prst="rect">
            <a:avLst/>
          </a:prstGeom>
          <a:solidFill>
            <a:srgbClr val="C0D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5"/>
          <p:cNvSpPr/>
          <p:nvPr/>
        </p:nvSpPr>
        <p:spPr>
          <a:xfrm>
            <a:off x="3533522" y="3734975"/>
            <a:ext cx="186600" cy="188400"/>
          </a:xfrm>
          <a:prstGeom prst="rect">
            <a:avLst/>
          </a:prstGeom>
          <a:solidFill>
            <a:srgbClr val="0119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5"/>
          <p:cNvSpPr/>
          <p:nvPr/>
        </p:nvSpPr>
        <p:spPr>
          <a:xfrm>
            <a:off x="3739740" y="3734975"/>
            <a:ext cx="186600" cy="188400"/>
          </a:xfrm>
          <a:prstGeom prst="rect">
            <a:avLst/>
          </a:prstGeom>
          <a:solidFill>
            <a:srgbClr val="4653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5"/>
          <p:cNvSpPr/>
          <p:nvPr/>
        </p:nvSpPr>
        <p:spPr>
          <a:xfrm>
            <a:off x="3944618" y="3734975"/>
            <a:ext cx="186600" cy="188400"/>
          </a:xfrm>
          <a:prstGeom prst="rect">
            <a:avLst/>
          </a:prstGeom>
          <a:solidFill>
            <a:srgbClr val="82A3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5"/>
          <p:cNvSpPr/>
          <p:nvPr/>
        </p:nvSpPr>
        <p:spPr>
          <a:xfrm>
            <a:off x="4148824" y="3734975"/>
            <a:ext cx="186600" cy="188400"/>
          </a:xfrm>
          <a:prstGeom prst="rect">
            <a:avLst/>
          </a:prstGeom>
          <a:solidFill>
            <a:srgbClr val="9FC4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5"/>
          <p:cNvSpPr/>
          <p:nvPr/>
        </p:nvSpPr>
        <p:spPr>
          <a:xfrm>
            <a:off x="4353029" y="3734975"/>
            <a:ext cx="186600" cy="188400"/>
          </a:xfrm>
          <a:prstGeom prst="rect">
            <a:avLst/>
          </a:prstGeom>
          <a:solidFill>
            <a:srgbClr val="C0D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5"/>
          <p:cNvSpPr/>
          <p:nvPr/>
        </p:nvSpPr>
        <p:spPr>
          <a:xfrm>
            <a:off x="5677222" y="3090850"/>
            <a:ext cx="186600" cy="188400"/>
          </a:xfrm>
          <a:prstGeom prst="rect">
            <a:avLst/>
          </a:prstGeom>
          <a:solidFill>
            <a:srgbClr val="0119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5"/>
          <p:cNvSpPr/>
          <p:nvPr/>
        </p:nvSpPr>
        <p:spPr>
          <a:xfrm>
            <a:off x="5883440" y="3090850"/>
            <a:ext cx="186600" cy="188400"/>
          </a:xfrm>
          <a:prstGeom prst="rect">
            <a:avLst/>
          </a:prstGeom>
          <a:solidFill>
            <a:srgbClr val="4653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5"/>
          <p:cNvSpPr/>
          <p:nvPr/>
        </p:nvSpPr>
        <p:spPr>
          <a:xfrm>
            <a:off x="6088318" y="3090850"/>
            <a:ext cx="186600" cy="188400"/>
          </a:xfrm>
          <a:prstGeom prst="rect">
            <a:avLst/>
          </a:prstGeom>
          <a:solidFill>
            <a:srgbClr val="82A3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5"/>
          <p:cNvSpPr/>
          <p:nvPr/>
        </p:nvSpPr>
        <p:spPr>
          <a:xfrm>
            <a:off x="6292524" y="3090850"/>
            <a:ext cx="186600" cy="188400"/>
          </a:xfrm>
          <a:prstGeom prst="rect">
            <a:avLst/>
          </a:prstGeom>
          <a:solidFill>
            <a:srgbClr val="9FC4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5"/>
          <p:cNvSpPr/>
          <p:nvPr/>
        </p:nvSpPr>
        <p:spPr>
          <a:xfrm>
            <a:off x="6496729" y="3090850"/>
            <a:ext cx="186600" cy="188400"/>
          </a:xfrm>
          <a:prstGeom prst="rect">
            <a:avLst/>
          </a:prstGeom>
          <a:solidFill>
            <a:srgbClr val="C0D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5"/>
          <p:cNvSpPr/>
          <p:nvPr/>
        </p:nvSpPr>
        <p:spPr>
          <a:xfrm>
            <a:off x="4745840" y="1963725"/>
            <a:ext cx="186600" cy="188400"/>
          </a:xfrm>
          <a:prstGeom prst="rect">
            <a:avLst/>
          </a:prstGeom>
          <a:solidFill>
            <a:srgbClr val="4653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5"/>
          <p:cNvSpPr/>
          <p:nvPr/>
        </p:nvSpPr>
        <p:spPr>
          <a:xfrm>
            <a:off x="4950718" y="1963725"/>
            <a:ext cx="186600" cy="188400"/>
          </a:xfrm>
          <a:prstGeom prst="rect">
            <a:avLst/>
          </a:prstGeom>
          <a:solidFill>
            <a:srgbClr val="82A3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5"/>
          <p:cNvSpPr/>
          <p:nvPr/>
        </p:nvSpPr>
        <p:spPr>
          <a:xfrm>
            <a:off x="1850998" y="2582325"/>
            <a:ext cx="546300" cy="551400"/>
          </a:xfrm>
          <a:prstGeom prst="rect">
            <a:avLst/>
          </a:prstGeom>
          <a:solidFill>
            <a:srgbClr val="4653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5"/>
          <p:cNvSpPr/>
          <p:nvPr/>
        </p:nvSpPr>
        <p:spPr>
          <a:xfrm>
            <a:off x="2397295" y="2582325"/>
            <a:ext cx="546300" cy="551400"/>
          </a:xfrm>
          <a:prstGeom prst="rect">
            <a:avLst/>
          </a:prstGeom>
          <a:solidFill>
            <a:srgbClr val="82A3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5"/>
          <p:cNvSpPr/>
          <p:nvPr/>
        </p:nvSpPr>
        <p:spPr>
          <a:xfrm>
            <a:off x="2943602" y="2582325"/>
            <a:ext cx="546300" cy="551400"/>
          </a:xfrm>
          <a:prstGeom prst="rect">
            <a:avLst/>
          </a:prstGeom>
          <a:solidFill>
            <a:srgbClr val="9FC4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5"/>
          <p:cNvSpPr/>
          <p:nvPr/>
        </p:nvSpPr>
        <p:spPr>
          <a:xfrm>
            <a:off x="3489900" y="2534225"/>
            <a:ext cx="623700" cy="646500"/>
          </a:xfrm>
          <a:prstGeom prst="rightArrow">
            <a:avLst>
              <a:gd fmla="val 85251" name="adj1"/>
              <a:gd fmla="val 65361" name="adj2"/>
            </a:avLst>
          </a:prstGeom>
          <a:solidFill>
            <a:srgbClr val="C0D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5"/>
          <p:cNvSpPr/>
          <p:nvPr/>
        </p:nvSpPr>
        <p:spPr>
          <a:xfrm rot="10800000">
            <a:off x="1227300" y="2534225"/>
            <a:ext cx="623700" cy="646500"/>
          </a:xfrm>
          <a:prstGeom prst="rightArrow">
            <a:avLst>
              <a:gd fmla="val 85251" name="adj1"/>
              <a:gd fmla="val 65361" name="adj2"/>
            </a:avLst>
          </a:prstGeom>
          <a:solidFill>
            <a:srgbClr val="2021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5"/>
          <p:cNvSpPr/>
          <p:nvPr/>
        </p:nvSpPr>
        <p:spPr>
          <a:xfrm>
            <a:off x="7821918" y="3978042"/>
            <a:ext cx="159300" cy="160800"/>
          </a:xfrm>
          <a:prstGeom prst="rect">
            <a:avLst/>
          </a:prstGeom>
          <a:solidFill>
            <a:srgbClr val="4653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5"/>
          <p:cNvSpPr/>
          <p:nvPr/>
        </p:nvSpPr>
        <p:spPr>
          <a:xfrm>
            <a:off x="7981118" y="3978042"/>
            <a:ext cx="159300" cy="160800"/>
          </a:xfrm>
          <a:prstGeom prst="rect">
            <a:avLst/>
          </a:prstGeom>
          <a:solidFill>
            <a:srgbClr val="82A3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5"/>
          <p:cNvSpPr/>
          <p:nvPr/>
        </p:nvSpPr>
        <p:spPr>
          <a:xfrm>
            <a:off x="8140320" y="3978042"/>
            <a:ext cx="159300" cy="160800"/>
          </a:xfrm>
          <a:prstGeom prst="rect">
            <a:avLst/>
          </a:prstGeom>
          <a:solidFill>
            <a:srgbClr val="9FC4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5"/>
          <p:cNvSpPr/>
          <p:nvPr/>
        </p:nvSpPr>
        <p:spPr>
          <a:xfrm>
            <a:off x="8299519" y="3964025"/>
            <a:ext cx="181800" cy="188400"/>
          </a:xfrm>
          <a:prstGeom prst="rightArrow">
            <a:avLst>
              <a:gd fmla="val 85251" name="adj1"/>
              <a:gd fmla="val 65361" name="adj2"/>
            </a:avLst>
          </a:prstGeom>
          <a:solidFill>
            <a:srgbClr val="C0D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5"/>
          <p:cNvSpPr/>
          <p:nvPr/>
        </p:nvSpPr>
        <p:spPr>
          <a:xfrm rot="10800000">
            <a:off x="7640119" y="3964025"/>
            <a:ext cx="181800" cy="188400"/>
          </a:xfrm>
          <a:prstGeom prst="rightArrow">
            <a:avLst>
              <a:gd fmla="val 85251" name="adj1"/>
              <a:gd fmla="val 65361" name="adj2"/>
            </a:avLst>
          </a:prstGeom>
          <a:solidFill>
            <a:srgbClr val="2021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5"/>
          <p:cNvSpPr txBox="1"/>
          <p:nvPr/>
        </p:nvSpPr>
        <p:spPr>
          <a:xfrm>
            <a:off x="2769825" y="836750"/>
            <a:ext cx="5092200" cy="8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We are estimating our market share ~10% in 2-3 years</a:t>
            </a:r>
            <a:endParaRPr/>
          </a:p>
        </p:txBody>
      </p:sp>
      <p:grpSp>
        <p:nvGrpSpPr>
          <p:cNvPr id="1086" name="Google Shape;1086;p45"/>
          <p:cNvGrpSpPr/>
          <p:nvPr/>
        </p:nvGrpSpPr>
        <p:grpSpPr>
          <a:xfrm>
            <a:off x="2666025" y="759050"/>
            <a:ext cx="5126100" cy="924900"/>
            <a:chOff x="2666025" y="759050"/>
            <a:chExt cx="5126100" cy="924900"/>
          </a:xfrm>
        </p:grpSpPr>
        <p:sp>
          <p:nvSpPr>
            <p:cNvPr id="1087" name="Google Shape;1087;p45"/>
            <p:cNvSpPr/>
            <p:nvPr/>
          </p:nvSpPr>
          <p:spPr>
            <a:xfrm>
              <a:off x="2695675" y="836750"/>
              <a:ext cx="46500" cy="847200"/>
            </a:xfrm>
            <a:prstGeom prst="rect">
              <a:avLst/>
            </a:prstGeom>
            <a:solidFill>
              <a:srgbClr val="0119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5"/>
            <p:cNvSpPr/>
            <p:nvPr/>
          </p:nvSpPr>
          <p:spPr>
            <a:xfrm>
              <a:off x="2666025" y="759050"/>
              <a:ext cx="34200" cy="924900"/>
            </a:xfrm>
            <a:prstGeom prst="rect">
              <a:avLst/>
            </a:prstGeom>
            <a:solidFill>
              <a:srgbClr val="9FC4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5"/>
            <p:cNvSpPr/>
            <p:nvPr/>
          </p:nvSpPr>
          <p:spPr>
            <a:xfrm>
              <a:off x="2699925" y="759050"/>
              <a:ext cx="5092200" cy="77700"/>
            </a:xfrm>
            <a:prstGeom prst="rect">
              <a:avLst/>
            </a:prstGeom>
            <a:solidFill>
              <a:srgbClr val="4653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5"/>
            <p:cNvSpPr/>
            <p:nvPr/>
          </p:nvSpPr>
          <p:spPr>
            <a:xfrm>
              <a:off x="2699925" y="759050"/>
              <a:ext cx="5092200" cy="36000"/>
            </a:xfrm>
            <a:prstGeom prst="rect">
              <a:avLst/>
            </a:prstGeom>
            <a:solidFill>
              <a:srgbClr val="C0D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1" name="Google Shape;1091;p45"/>
          <p:cNvSpPr/>
          <p:nvPr/>
        </p:nvSpPr>
        <p:spPr>
          <a:xfrm>
            <a:off x="997023" y="1728850"/>
            <a:ext cx="26400" cy="974700"/>
          </a:xfrm>
          <a:prstGeom prst="rect">
            <a:avLst/>
          </a:prstGeom>
          <a:solidFill>
            <a:srgbClr val="4653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5"/>
          <p:cNvSpPr/>
          <p:nvPr/>
        </p:nvSpPr>
        <p:spPr>
          <a:xfrm>
            <a:off x="1089472" y="1728850"/>
            <a:ext cx="26400" cy="974700"/>
          </a:xfrm>
          <a:prstGeom prst="rect">
            <a:avLst/>
          </a:prstGeom>
          <a:solidFill>
            <a:srgbClr val="82A3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5"/>
          <p:cNvSpPr/>
          <p:nvPr/>
        </p:nvSpPr>
        <p:spPr>
          <a:xfrm>
            <a:off x="1181925" y="1728850"/>
            <a:ext cx="26400" cy="974700"/>
          </a:xfrm>
          <a:prstGeom prst="rect">
            <a:avLst/>
          </a:prstGeom>
          <a:solidFill>
            <a:srgbClr val="9FC4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5"/>
          <p:cNvSpPr/>
          <p:nvPr/>
        </p:nvSpPr>
        <p:spPr>
          <a:xfrm>
            <a:off x="1424003" y="1728850"/>
            <a:ext cx="26400" cy="974700"/>
          </a:xfrm>
          <a:prstGeom prst="rect">
            <a:avLst/>
          </a:prstGeom>
          <a:solidFill>
            <a:srgbClr val="C0D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5"/>
          <p:cNvSpPr txBox="1"/>
          <p:nvPr/>
        </p:nvSpPr>
        <p:spPr>
          <a:xfrm>
            <a:off x="0" y="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Example: </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Gmail + Chrome + Android + Maps + Drive =&gt; </a:t>
            </a:r>
            <a:r>
              <a:rPr b="1" lang="en">
                <a:solidFill>
                  <a:schemeClr val="dk1"/>
                </a:solidFill>
                <a:latin typeface="Montserrat"/>
                <a:ea typeface="Montserrat"/>
                <a:cs typeface="Montserrat"/>
                <a:sym typeface="Montserrat"/>
              </a:rPr>
              <a:t>~20 GB of data</a:t>
            </a:r>
            <a:endParaRPr b="1">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each step of your life. From your daily trace to the history of your waking ups</a:t>
            </a:r>
            <a:endParaRPr>
              <a:solidFill>
                <a:schemeClr val="dk1"/>
              </a:solidFill>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9" name="Shape 1099"/>
        <p:cNvGrpSpPr/>
        <p:nvPr/>
      </p:nvGrpSpPr>
      <p:grpSpPr>
        <a:xfrm>
          <a:off x="0" y="0"/>
          <a:ext cx="0" cy="0"/>
          <a:chOff x="0" y="0"/>
          <a:chExt cx="0" cy="0"/>
        </a:xfrm>
      </p:grpSpPr>
      <p:sp>
        <p:nvSpPr>
          <p:cNvPr id="1100" name="Google Shape;1100;p46"/>
          <p:cNvSpPr txBox="1"/>
          <p:nvPr/>
        </p:nvSpPr>
        <p:spPr>
          <a:xfrm>
            <a:off x="3762575" y="3987325"/>
            <a:ext cx="1047000" cy="94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595959"/>
                </a:solidFill>
                <a:latin typeface="Montserrat"/>
                <a:ea typeface="Montserrat"/>
                <a:cs typeface="Montserrat"/>
                <a:sym typeface="Montserrat"/>
              </a:rPr>
              <a:t>3.</a:t>
            </a:r>
            <a:r>
              <a:rPr lang="en" sz="1000">
                <a:solidFill>
                  <a:srgbClr val="595959"/>
                </a:solidFill>
                <a:latin typeface="Montserrat"/>
                <a:ea typeface="Montserrat"/>
                <a:cs typeface="Montserrat"/>
                <a:sym typeface="Montserrat"/>
              </a:rPr>
              <a:t> </a:t>
            </a:r>
            <a:endParaRPr sz="1000">
              <a:solidFill>
                <a:srgbClr val="595959"/>
              </a:solidFill>
              <a:latin typeface="Montserrat"/>
              <a:ea typeface="Montserrat"/>
              <a:cs typeface="Montserrat"/>
              <a:sym typeface="Montserrat"/>
            </a:endParaRPr>
          </a:p>
          <a:p>
            <a:pPr indent="0" lvl="0" marL="0" rtl="0" algn="ctr">
              <a:spcBef>
                <a:spcPts val="0"/>
              </a:spcBef>
              <a:spcAft>
                <a:spcPts val="0"/>
              </a:spcAft>
              <a:buNone/>
            </a:pPr>
            <a:r>
              <a:rPr lang="en" sz="1000">
                <a:solidFill>
                  <a:srgbClr val="595959"/>
                </a:solidFill>
                <a:latin typeface="Montserrat"/>
                <a:ea typeface="Montserrat"/>
                <a:cs typeface="Montserrat"/>
                <a:sym typeface="Montserrat"/>
              </a:rPr>
              <a:t>UDAPTOR transforms data format</a:t>
            </a:r>
            <a:endParaRPr sz="1000">
              <a:solidFill>
                <a:srgbClr val="595959"/>
              </a:solidFill>
              <a:latin typeface="Montserrat"/>
              <a:ea typeface="Montserrat"/>
              <a:cs typeface="Montserrat"/>
              <a:sym typeface="Montserrat"/>
            </a:endParaRPr>
          </a:p>
        </p:txBody>
      </p:sp>
      <p:sp>
        <p:nvSpPr>
          <p:cNvPr id="1101" name="Google Shape;1101;p46"/>
          <p:cNvSpPr/>
          <p:nvPr/>
        </p:nvSpPr>
        <p:spPr>
          <a:xfrm>
            <a:off x="2990725" y="1530225"/>
            <a:ext cx="3971700" cy="2322600"/>
          </a:xfrm>
          <a:prstGeom prst="rect">
            <a:avLst/>
          </a:prstGeom>
          <a:noFill/>
          <a:ln cap="flat" cmpd="sng" w="38100">
            <a:solidFill>
              <a:srgbClr val="4653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6"/>
          <p:cNvSpPr/>
          <p:nvPr/>
        </p:nvSpPr>
        <p:spPr>
          <a:xfrm>
            <a:off x="3113825" y="2451450"/>
            <a:ext cx="2344500" cy="1235100"/>
          </a:xfrm>
          <a:prstGeom prst="rect">
            <a:avLst/>
          </a:prstGeom>
          <a:noFill/>
          <a:ln cap="flat" cmpd="sng" w="38100">
            <a:solidFill>
              <a:srgbClr val="C0DFA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6"/>
          <p:cNvSpPr txBox="1"/>
          <p:nvPr/>
        </p:nvSpPr>
        <p:spPr>
          <a:xfrm>
            <a:off x="914400" y="0"/>
            <a:ext cx="7592400" cy="105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Example: </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Gmail + Chrome + Android + Maps + Drive =&gt; </a:t>
            </a:r>
            <a:r>
              <a:rPr b="1" lang="en">
                <a:solidFill>
                  <a:schemeClr val="dk1"/>
                </a:solidFill>
                <a:latin typeface="Montserrat"/>
                <a:ea typeface="Montserrat"/>
                <a:cs typeface="Montserrat"/>
                <a:sym typeface="Montserrat"/>
              </a:rPr>
              <a:t>~20 GB of data</a:t>
            </a:r>
            <a:endParaRPr b="1">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each step of your life. From your daily trace to the history of your waking ups</a:t>
            </a:r>
            <a:endParaRPr>
              <a:solidFill>
                <a:schemeClr val="dk1"/>
              </a:solidFill>
              <a:latin typeface="Montserrat"/>
              <a:ea typeface="Montserrat"/>
              <a:cs typeface="Montserrat"/>
              <a:sym typeface="Montserrat"/>
            </a:endParaRPr>
          </a:p>
        </p:txBody>
      </p:sp>
      <p:sp>
        <p:nvSpPr>
          <p:cNvPr id="1104" name="Google Shape;1104;p46"/>
          <p:cNvSpPr txBox="1"/>
          <p:nvPr/>
        </p:nvSpPr>
        <p:spPr>
          <a:xfrm>
            <a:off x="927000" y="2400650"/>
            <a:ext cx="1047000" cy="145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595959"/>
                </a:solidFill>
                <a:latin typeface="Montserrat"/>
                <a:ea typeface="Montserrat"/>
                <a:cs typeface="Montserrat"/>
                <a:sym typeface="Montserrat"/>
              </a:rPr>
              <a:t>1.</a:t>
            </a:r>
            <a:r>
              <a:rPr lang="en" sz="1000">
                <a:solidFill>
                  <a:srgbClr val="595959"/>
                </a:solidFill>
                <a:latin typeface="Montserrat"/>
                <a:ea typeface="Montserrat"/>
                <a:cs typeface="Montserrat"/>
                <a:sym typeface="Montserrat"/>
              </a:rPr>
              <a:t> </a:t>
            </a:r>
            <a:endParaRPr sz="1000">
              <a:solidFill>
                <a:srgbClr val="595959"/>
              </a:solidFill>
              <a:latin typeface="Montserrat"/>
              <a:ea typeface="Montserrat"/>
              <a:cs typeface="Montserrat"/>
              <a:sym typeface="Montserrat"/>
            </a:endParaRPr>
          </a:p>
          <a:p>
            <a:pPr indent="0" lvl="0" marL="0" rtl="0" algn="ctr">
              <a:spcBef>
                <a:spcPts val="0"/>
              </a:spcBef>
              <a:spcAft>
                <a:spcPts val="0"/>
              </a:spcAft>
              <a:buNone/>
            </a:pPr>
            <a:r>
              <a:rPr lang="en" sz="1000">
                <a:solidFill>
                  <a:srgbClr val="595959"/>
                </a:solidFill>
                <a:latin typeface="Montserrat"/>
                <a:ea typeface="Montserrat"/>
                <a:cs typeface="Montserrat"/>
                <a:sym typeface="Montserrat"/>
              </a:rPr>
              <a:t>Potentially unsatisfied user gets his data from previous vendor using GDPR Art.20</a:t>
            </a:r>
            <a:endParaRPr b="1" sz="1000">
              <a:solidFill>
                <a:srgbClr val="595959"/>
              </a:solidFill>
              <a:latin typeface="Montserrat"/>
              <a:ea typeface="Montserrat"/>
              <a:cs typeface="Montserrat"/>
              <a:sym typeface="Montserrat"/>
            </a:endParaRPr>
          </a:p>
        </p:txBody>
      </p:sp>
      <p:sp>
        <p:nvSpPr>
          <p:cNvPr id="1105" name="Google Shape;1105;p46"/>
          <p:cNvSpPr txBox="1"/>
          <p:nvPr/>
        </p:nvSpPr>
        <p:spPr>
          <a:xfrm>
            <a:off x="2344025" y="3987325"/>
            <a:ext cx="1047000" cy="94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595959"/>
                </a:solidFill>
                <a:latin typeface="Montserrat"/>
                <a:ea typeface="Montserrat"/>
                <a:cs typeface="Montserrat"/>
                <a:sym typeface="Montserrat"/>
              </a:rPr>
              <a:t>2.</a:t>
            </a:r>
            <a:r>
              <a:rPr lang="en" sz="1000">
                <a:solidFill>
                  <a:srgbClr val="595959"/>
                </a:solidFill>
                <a:latin typeface="Montserrat"/>
                <a:ea typeface="Montserrat"/>
                <a:cs typeface="Montserrat"/>
                <a:sym typeface="Montserrat"/>
              </a:rPr>
              <a:t> </a:t>
            </a:r>
            <a:endParaRPr sz="1000">
              <a:solidFill>
                <a:srgbClr val="595959"/>
              </a:solidFill>
              <a:latin typeface="Montserrat"/>
              <a:ea typeface="Montserrat"/>
              <a:cs typeface="Montserrat"/>
              <a:sym typeface="Montserrat"/>
            </a:endParaRPr>
          </a:p>
          <a:p>
            <a:pPr indent="0" lvl="0" marL="0" rtl="0" algn="ctr">
              <a:spcBef>
                <a:spcPts val="0"/>
              </a:spcBef>
              <a:spcAft>
                <a:spcPts val="0"/>
              </a:spcAft>
              <a:buNone/>
            </a:pPr>
            <a:r>
              <a:rPr lang="en" sz="1000">
                <a:solidFill>
                  <a:srgbClr val="595959"/>
                </a:solidFill>
                <a:latin typeface="Montserrat"/>
                <a:ea typeface="Montserrat"/>
                <a:cs typeface="Montserrat"/>
                <a:sym typeface="Montserrat"/>
              </a:rPr>
              <a:t>He provides the new vendor with this data</a:t>
            </a:r>
            <a:endParaRPr sz="1000">
              <a:solidFill>
                <a:srgbClr val="595959"/>
              </a:solidFill>
              <a:latin typeface="Montserrat"/>
              <a:ea typeface="Montserrat"/>
              <a:cs typeface="Montserrat"/>
              <a:sym typeface="Montserrat"/>
            </a:endParaRPr>
          </a:p>
        </p:txBody>
      </p:sp>
      <p:sp>
        <p:nvSpPr>
          <p:cNvPr id="1106" name="Google Shape;1106;p46"/>
          <p:cNvSpPr txBox="1"/>
          <p:nvPr/>
        </p:nvSpPr>
        <p:spPr>
          <a:xfrm>
            <a:off x="5802100" y="3987325"/>
            <a:ext cx="1272600" cy="104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595959"/>
                </a:solidFill>
                <a:latin typeface="Montserrat"/>
                <a:ea typeface="Montserrat"/>
                <a:cs typeface="Montserrat"/>
                <a:sym typeface="Montserrat"/>
              </a:rPr>
              <a:t>4.</a:t>
            </a:r>
            <a:endParaRPr b="1" sz="1000">
              <a:solidFill>
                <a:srgbClr val="595959"/>
              </a:solidFill>
              <a:latin typeface="Montserrat"/>
              <a:ea typeface="Montserrat"/>
              <a:cs typeface="Montserrat"/>
              <a:sym typeface="Montserrat"/>
            </a:endParaRPr>
          </a:p>
          <a:p>
            <a:pPr indent="0" lvl="0" marL="0" rtl="0" algn="ctr">
              <a:spcBef>
                <a:spcPts val="0"/>
              </a:spcBef>
              <a:spcAft>
                <a:spcPts val="0"/>
              </a:spcAft>
              <a:buNone/>
            </a:pPr>
            <a:r>
              <a:rPr lang="en" sz="1000">
                <a:solidFill>
                  <a:srgbClr val="595959"/>
                </a:solidFill>
                <a:latin typeface="Montserrat"/>
                <a:ea typeface="Montserrat"/>
                <a:cs typeface="Montserrat"/>
                <a:sym typeface="Montserrat"/>
              </a:rPr>
              <a:t>The n</a:t>
            </a:r>
            <a:r>
              <a:rPr lang="en" sz="1000">
                <a:solidFill>
                  <a:srgbClr val="595959"/>
                </a:solidFill>
                <a:latin typeface="Montserrat"/>
                <a:ea typeface="Montserrat"/>
                <a:cs typeface="Montserrat"/>
                <a:sym typeface="Montserrat"/>
              </a:rPr>
              <a:t>ew vendor utilizes this data to provide the best service for user</a:t>
            </a:r>
            <a:endParaRPr sz="1000">
              <a:solidFill>
                <a:srgbClr val="595959"/>
              </a:solidFill>
              <a:latin typeface="Montserrat"/>
              <a:ea typeface="Montserrat"/>
              <a:cs typeface="Montserrat"/>
              <a:sym typeface="Montserrat"/>
            </a:endParaRPr>
          </a:p>
        </p:txBody>
      </p:sp>
      <p:sp>
        <p:nvSpPr>
          <p:cNvPr id="1107" name="Google Shape;1107;p46"/>
          <p:cNvSpPr txBox="1"/>
          <p:nvPr/>
        </p:nvSpPr>
        <p:spPr>
          <a:xfrm>
            <a:off x="8113000" y="2400650"/>
            <a:ext cx="951600" cy="145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595959"/>
                </a:solidFill>
                <a:latin typeface="Montserrat"/>
                <a:ea typeface="Montserrat"/>
                <a:cs typeface="Montserrat"/>
                <a:sym typeface="Montserrat"/>
              </a:rPr>
              <a:t>5. </a:t>
            </a:r>
            <a:endParaRPr b="1" sz="1000">
              <a:solidFill>
                <a:srgbClr val="595959"/>
              </a:solidFill>
              <a:latin typeface="Montserrat"/>
              <a:ea typeface="Montserrat"/>
              <a:cs typeface="Montserrat"/>
              <a:sym typeface="Montserrat"/>
            </a:endParaRPr>
          </a:p>
          <a:p>
            <a:pPr indent="0" lvl="0" marL="0" rtl="0" algn="ctr">
              <a:spcBef>
                <a:spcPts val="0"/>
              </a:spcBef>
              <a:spcAft>
                <a:spcPts val="0"/>
              </a:spcAft>
              <a:buNone/>
            </a:pPr>
            <a:r>
              <a:rPr lang="en" sz="1000">
                <a:solidFill>
                  <a:srgbClr val="595959"/>
                </a:solidFill>
                <a:latin typeface="Montserrat"/>
                <a:ea typeface="Montserrat"/>
                <a:cs typeface="Montserrat"/>
                <a:sym typeface="Montserrat"/>
              </a:rPr>
              <a:t>Happy user from day-0</a:t>
            </a:r>
            <a:endParaRPr sz="1000">
              <a:solidFill>
                <a:srgbClr val="595959"/>
              </a:solidFill>
              <a:latin typeface="Montserrat"/>
              <a:ea typeface="Montserrat"/>
              <a:cs typeface="Montserrat"/>
              <a:sym typeface="Montserrat"/>
            </a:endParaRPr>
          </a:p>
          <a:p>
            <a:pPr indent="0" lvl="0" marL="0" rtl="0" algn="ctr">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ctr">
              <a:spcBef>
                <a:spcPts val="0"/>
              </a:spcBef>
              <a:spcAft>
                <a:spcPts val="0"/>
              </a:spcAft>
              <a:buNone/>
            </a:pPr>
            <a:r>
              <a:rPr lang="en" sz="1000">
                <a:solidFill>
                  <a:srgbClr val="595959"/>
                </a:solidFill>
                <a:latin typeface="Montserrat"/>
                <a:ea typeface="Montserrat"/>
                <a:cs typeface="Montserrat"/>
                <a:sym typeface="Montserrat"/>
              </a:rPr>
              <a:t>And happy new vendor - churn shrinks, retention grows</a:t>
            </a:r>
            <a:endParaRPr sz="1000">
              <a:solidFill>
                <a:srgbClr val="595959"/>
              </a:solidFill>
              <a:latin typeface="Montserrat"/>
              <a:ea typeface="Montserrat"/>
              <a:cs typeface="Montserrat"/>
              <a:sym typeface="Montserrat"/>
            </a:endParaRPr>
          </a:p>
          <a:p>
            <a:pPr indent="0" lvl="0" marL="0" rtl="0" algn="ctr">
              <a:spcBef>
                <a:spcPts val="0"/>
              </a:spcBef>
              <a:spcAft>
                <a:spcPts val="0"/>
              </a:spcAft>
              <a:buNone/>
            </a:pPr>
            <a:r>
              <a:t/>
            </a:r>
            <a:endParaRPr sz="1000">
              <a:solidFill>
                <a:srgbClr val="595959"/>
              </a:solidFill>
              <a:latin typeface="Montserrat"/>
              <a:ea typeface="Montserrat"/>
              <a:cs typeface="Montserrat"/>
              <a:sym typeface="Montserrat"/>
            </a:endParaRPr>
          </a:p>
        </p:txBody>
      </p:sp>
      <p:sp>
        <p:nvSpPr>
          <p:cNvPr id="1108" name="Google Shape;1108;p46"/>
          <p:cNvSpPr/>
          <p:nvPr/>
        </p:nvSpPr>
        <p:spPr>
          <a:xfrm>
            <a:off x="1974000" y="3350950"/>
            <a:ext cx="478800" cy="507900"/>
          </a:xfrm>
          <a:prstGeom prst="foldedCorner">
            <a:avLst>
              <a:gd fmla="val 44566"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9" name="Google Shape;1109;p46"/>
          <p:cNvPicPr preferRelativeResize="0"/>
          <p:nvPr/>
        </p:nvPicPr>
        <p:blipFill>
          <a:blip r:embed="rId3">
            <a:alphaModFix/>
          </a:blip>
          <a:stretch>
            <a:fillRect/>
          </a:stretch>
        </p:blipFill>
        <p:spPr>
          <a:xfrm>
            <a:off x="1978350" y="3350952"/>
            <a:ext cx="470100" cy="470070"/>
          </a:xfrm>
          <a:prstGeom prst="rect">
            <a:avLst/>
          </a:prstGeom>
          <a:noFill/>
          <a:ln>
            <a:noFill/>
          </a:ln>
        </p:spPr>
      </p:pic>
      <p:grpSp>
        <p:nvGrpSpPr>
          <p:cNvPr id="1110" name="Google Shape;1110;p46"/>
          <p:cNvGrpSpPr/>
          <p:nvPr/>
        </p:nvGrpSpPr>
        <p:grpSpPr>
          <a:xfrm>
            <a:off x="4865013" y="2950375"/>
            <a:ext cx="478800" cy="507900"/>
            <a:chOff x="5355913" y="2921350"/>
            <a:chExt cx="478800" cy="507900"/>
          </a:xfrm>
        </p:grpSpPr>
        <p:sp>
          <p:nvSpPr>
            <p:cNvPr id="1111" name="Google Shape;1111;p46"/>
            <p:cNvSpPr/>
            <p:nvPr/>
          </p:nvSpPr>
          <p:spPr>
            <a:xfrm rot="10800000">
              <a:off x="5355913" y="2921350"/>
              <a:ext cx="478800" cy="507900"/>
            </a:xfrm>
            <a:prstGeom prst="foldedCorner">
              <a:avLst>
                <a:gd fmla="val 44566" name="adj"/>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2" name="Google Shape;1112;p46"/>
            <p:cNvPicPr preferRelativeResize="0"/>
            <p:nvPr/>
          </p:nvPicPr>
          <p:blipFill>
            <a:blip r:embed="rId4">
              <a:alphaModFix/>
            </a:blip>
            <a:stretch>
              <a:fillRect/>
            </a:stretch>
          </p:blipFill>
          <p:spPr>
            <a:xfrm>
              <a:off x="5470687" y="3083574"/>
              <a:ext cx="249300" cy="249300"/>
            </a:xfrm>
            <a:prstGeom prst="rect">
              <a:avLst/>
            </a:prstGeom>
            <a:noFill/>
            <a:ln>
              <a:noFill/>
            </a:ln>
          </p:spPr>
        </p:pic>
      </p:grpSp>
      <p:pic>
        <p:nvPicPr>
          <p:cNvPr id="1113" name="Google Shape;1113;p46"/>
          <p:cNvPicPr preferRelativeResize="0"/>
          <p:nvPr/>
        </p:nvPicPr>
        <p:blipFill rotWithShape="1">
          <a:blip r:embed="rId5">
            <a:alphaModFix/>
          </a:blip>
          <a:srcRect b="0" l="0" r="72023" t="42791"/>
          <a:stretch/>
        </p:blipFill>
        <p:spPr>
          <a:xfrm>
            <a:off x="2013950" y="2279138"/>
            <a:ext cx="398900" cy="815700"/>
          </a:xfrm>
          <a:prstGeom prst="rect">
            <a:avLst/>
          </a:prstGeom>
          <a:noFill/>
          <a:ln>
            <a:noFill/>
          </a:ln>
        </p:spPr>
      </p:pic>
      <p:sp>
        <p:nvSpPr>
          <p:cNvPr id="1114" name="Google Shape;1114;p46"/>
          <p:cNvSpPr/>
          <p:nvPr/>
        </p:nvSpPr>
        <p:spPr>
          <a:xfrm rot="5400000">
            <a:off x="2175300" y="2507825"/>
            <a:ext cx="76200" cy="152700"/>
          </a:xfrm>
          <a:prstGeom prst="mo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5" name="Google Shape;1115;p46"/>
          <p:cNvPicPr preferRelativeResize="0"/>
          <p:nvPr/>
        </p:nvPicPr>
        <p:blipFill rotWithShape="1">
          <a:blip r:embed="rId5">
            <a:alphaModFix/>
          </a:blip>
          <a:srcRect b="0" l="0" r="72023" t="42791"/>
          <a:stretch/>
        </p:blipFill>
        <p:spPr>
          <a:xfrm>
            <a:off x="7627200" y="2279138"/>
            <a:ext cx="398900" cy="815700"/>
          </a:xfrm>
          <a:prstGeom prst="rect">
            <a:avLst/>
          </a:prstGeom>
          <a:noFill/>
          <a:ln>
            <a:noFill/>
          </a:ln>
        </p:spPr>
      </p:pic>
      <p:sp>
        <p:nvSpPr>
          <p:cNvPr id="1116" name="Google Shape;1116;p46"/>
          <p:cNvSpPr/>
          <p:nvPr/>
        </p:nvSpPr>
        <p:spPr>
          <a:xfrm rot="-5400000">
            <a:off x="7788550" y="2507813"/>
            <a:ext cx="76200" cy="152700"/>
          </a:xfrm>
          <a:prstGeom prst="mo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7" name="Google Shape;1117;p46"/>
          <p:cNvGrpSpPr/>
          <p:nvPr/>
        </p:nvGrpSpPr>
        <p:grpSpPr>
          <a:xfrm>
            <a:off x="4122628" y="2943945"/>
            <a:ext cx="398919" cy="520760"/>
            <a:chOff x="2108132" y="1561500"/>
            <a:chExt cx="555675" cy="725394"/>
          </a:xfrm>
        </p:grpSpPr>
        <p:grpSp>
          <p:nvGrpSpPr>
            <p:cNvPr id="1118" name="Google Shape;1118;p46"/>
            <p:cNvGrpSpPr/>
            <p:nvPr/>
          </p:nvGrpSpPr>
          <p:grpSpPr>
            <a:xfrm>
              <a:off x="2108132" y="1731219"/>
              <a:ext cx="555675" cy="555675"/>
              <a:chOff x="3944838" y="1452675"/>
              <a:chExt cx="982800" cy="982800"/>
            </a:xfrm>
          </p:grpSpPr>
          <p:grpSp>
            <p:nvGrpSpPr>
              <p:cNvPr id="1119" name="Google Shape;1119;p46"/>
              <p:cNvGrpSpPr/>
              <p:nvPr/>
            </p:nvGrpSpPr>
            <p:grpSpPr>
              <a:xfrm>
                <a:off x="3944838" y="1452675"/>
                <a:ext cx="982800" cy="982800"/>
                <a:chOff x="3792438" y="3177550"/>
                <a:chExt cx="982800" cy="982800"/>
              </a:xfrm>
            </p:grpSpPr>
            <p:sp>
              <p:nvSpPr>
                <p:cNvPr id="1120" name="Google Shape;1120;p46"/>
                <p:cNvSpPr/>
                <p:nvPr/>
              </p:nvSpPr>
              <p:spPr>
                <a:xfrm>
                  <a:off x="3792438" y="3177550"/>
                  <a:ext cx="982800" cy="982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21" name="Google Shape;1121;p46"/>
                <p:cNvCxnSpPr/>
                <p:nvPr/>
              </p:nvCxnSpPr>
              <p:spPr>
                <a:xfrm>
                  <a:off x="4025313" y="3919438"/>
                  <a:ext cx="149400" cy="0"/>
                </a:xfrm>
                <a:prstGeom prst="straightConnector1">
                  <a:avLst/>
                </a:prstGeom>
                <a:noFill/>
                <a:ln cap="flat" cmpd="sng" w="9525">
                  <a:solidFill>
                    <a:schemeClr val="dk2"/>
                  </a:solidFill>
                  <a:prstDash val="solid"/>
                  <a:round/>
                  <a:headEnd len="med" w="med" type="none"/>
                  <a:tailEnd len="med" w="med" type="none"/>
                </a:ln>
              </p:spPr>
            </p:cxnSp>
            <p:cxnSp>
              <p:nvCxnSpPr>
                <p:cNvPr id="1122" name="Google Shape;1122;p46"/>
                <p:cNvCxnSpPr/>
                <p:nvPr/>
              </p:nvCxnSpPr>
              <p:spPr>
                <a:xfrm>
                  <a:off x="4209141" y="3919438"/>
                  <a:ext cx="149400" cy="0"/>
                </a:xfrm>
                <a:prstGeom prst="straightConnector1">
                  <a:avLst/>
                </a:prstGeom>
                <a:noFill/>
                <a:ln cap="flat" cmpd="sng" w="9525">
                  <a:solidFill>
                    <a:schemeClr val="dk2"/>
                  </a:solidFill>
                  <a:prstDash val="solid"/>
                  <a:round/>
                  <a:headEnd len="med" w="med" type="none"/>
                  <a:tailEnd len="med" w="med" type="none"/>
                </a:ln>
              </p:spPr>
            </p:cxnSp>
            <p:cxnSp>
              <p:nvCxnSpPr>
                <p:cNvPr id="1123" name="Google Shape;1123;p46"/>
                <p:cNvCxnSpPr/>
                <p:nvPr/>
              </p:nvCxnSpPr>
              <p:spPr>
                <a:xfrm>
                  <a:off x="4392969" y="3919438"/>
                  <a:ext cx="149400" cy="0"/>
                </a:xfrm>
                <a:prstGeom prst="straightConnector1">
                  <a:avLst/>
                </a:prstGeom>
                <a:noFill/>
                <a:ln cap="flat" cmpd="sng" w="9525">
                  <a:solidFill>
                    <a:schemeClr val="dk2"/>
                  </a:solidFill>
                  <a:prstDash val="solid"/>
                  <a:round/>
                  <a:headEnd len="med" w="med" type="none"/>
                  <a:tailEnd len="med" w="med" type="none"/>
                </a:ln>
              </p:spPr>
            </p:cxnSp>
            <p:cxnSp>
              <p:nvCxnSpPr>
                <p:cNvPr id="1124" name="Google Shape;1124;p46"/>
                <p:cNvCxnSpPr/>
                <p:nvPr/>
              </p:nvCxnSpPr>
              <p:spPr>
                <a:xfrm>
                  <a:off x="4025313" y="3972650"/>
                  <a:ext cx="149400" cy="0"/>
                </a:xfrm>
                <a:prstGeom prst="straightConnector1">
                  <a:avLst/>
                </a:prstGeom>
                <a:noFill/>
                <a:ln cap="flat" cmpd="sng" w="9525">
                  <a:solidFill>
                    <a:schemeClr val="dk2"/>
                  </a:solidFill>
                  <a:prstDash val="solid"/>
                  <a:round/>
                  <a:headEnd len="med" w="med" type="none"/>
                  <a:tailEnd len="med" w="med" type="none"/>
                </a:ln>
              </p:spPr>
            </p:cxnSp>
            <p:cxnSp>
              <p:nvCxnSpPr>
                <p:cNvPr id="1125" name="Google Shape;1125;p46"/>
                <p:cNvCxnSpPr/>
                <p:nvPr/>
              </p:nvCxnSpPr>
              <p:spPr>
                <a:xfrm>
                  <a:off x="4209141" y="3972650"/>
                  <a:ext cx="149400" cy="0"/>
                </a:xfrm>
                <a:prstGeom prst="straightConnector1">
                  <a:avLst/>
                </a:prstGeom>
                <a:noFill/>
                <a:ln cap="flat" cmpd="sng" w="9525">
                  <a:solidFill>
                    <a:schemeClr val="dk2"/>
                  </a:solidFill>
                  <a:prstDash val="solid"/>
                  <a:round/>
                  <a:headEnd len="med" w="med" type="none"/>
                  <a:tailEnd len="med" w="med" type="none"/>
                </a:ln>
              </p:spPr>
            </p:cxnSp>
            <p:cxnSp>
              <p:nvCxnSpPr>
                <p:cNvPr id="1126" name="Google Shape;1126;p46"/>
                <p:cNvCxnSpPr/>
                <p:nvPr/>
              </p:nvCxnSpPr>
              <p:spPr>
                <a:xfrm>
                  <a:off x="4392969" y="3972650"/>
                  <a:ext cx="149400" cy="0"/>
                </a:xfrm>
                <a:prstGeom prst="straightConnector1">
                  <a:avLst/>
                </a:prstGeom>
                <a:noFill/>
                <a:ln cap="flat" cmpd="sng" w="9525">
                  <a:solidFill>
                    <a:schemeClr val="dk2"/>
                  </a:solidFill>
                  <a:prstDash val="solid"/>
                  <a:round/>
                  <a:headEnd len="med" w="med" type="none"/>
                  <a:tailEnd len="med" w="med" type="none"/>
                </a:ln>
              </p:spPr>
            </p:cxnSp>
            <p:cxnSp>
              <p:nvCxnSpPr>
                <p:cNvPr id="1127" name="Google Shape;1127;p46"/>
                <p:cNvCxnSpPr/>
                <p:nvPr/>
              </p:nvCxnSpPr>
              <p:spPr>
                <a:xfrm>
                  <a:off x="4025313" y="4025863"/>
                  <a:ext cx="149400" cy="0"/>
                </a:xfrm>
                <a:prstGeom prst="straightConnector1">
                  <a:avLst/>
                </a:prstGeom>
                <a:noFill/>
                <a:ln cap="flat" cmpd="sng" w="9525">
                  <a:solidFill>
                    <a:schemeClr val="dk2"/>
                  </a:solidFill>
                  <a:prstDash val="solid"/>
                  <a:round/>
                  <a:headEnd len="med" w="med" type="none"/>
                  <a:tailEnd len="med" w="med" type="none"/>
                </a:ln>
              </p:spPr>
            </p:cxnSp>
            <p:cxnSp>
              <p:nvCxnSpPr>
                <p:cNvPr id="1128" name="Google Shape;1128;p46"/>
                <p:cNvCxnSpPr/>
                <p:nvPr/>
              </p:nvCxnSpPr>
              <p:spPr>
                <a:xfrm>
                  <a:off x="4209141" y="4025863"/>
                  <a:ext cx="149400" cy="0"/>
                </a:xfrm>
                <a:prstGeom prst="straightConnector1">
                  <a:avLst/>
                </a:prstGeom>
                <a:noFill/>
                <a:ln cap="flat" cmpd="sng" w="9525">
                  <a:solidFill>
                    <a:schemeClr val="dk2"/>
                  </a:solidFill>
                  <a:prstDash val="solid"/>
                  <a:round/>
                  <a:headEnd len="med" w="med" type="none"/>
                  <a:tailEnd len="med" w="med" type="none"/>
                </a:ln>
              </p:spPr>
            </p:cxnSp>
            <p:cxnSp>
              <p:nvCxnSpPr>
                <p:cNvPr id="1129" name="Google Shape;1129;p46"/>
                <p:cNvCxnSpPr/>
                <p:nvPr/>
              </p:nvCxnSpPr>
              <p:spPr>
                <a:xfrm>
                  <a:off x="4392969" y="4025863"/>
                  <a:ext cx="149400" cy="0"/>
                </a:xfrm>
                <a:prstGeom prst="straightConnector1">
                  <a:avLst/>
                </a:prstGeom>
                <a:noFill/>
                <a:ln cap="flat" cmpd="sng" w="9525">
                  <a:solidFill>
                    <a:schemeClr val="dk2"/>
                  </a:solidFill>
                  <a:prstDash val="solid"/>
                  <a:round/>
                  <a:headEnd len="med" w="med" type="none"/>
                  <a:tailEnd len="med" w="med" type="none"/>
                </a:ln>
              </p:spPr>
            </p:cxnSp>
          </p:grpSp>
          <p:grpSp>
            <p:nvGrpSpPr>
              <p:cNvPr id="1130" name="Google Shape;1130;p46"/>
              <p:cNvGrpSpPr/>
              <p:nvPr/>
            </p:nvGrpSpPr>
            <p:grpSpPr>
              <a:xfrm>
                <a:off x="4177738" y="2141488"/>
                <a:ext cx="517056" cy="0"/>
                <a:chOff x="4025313" y="3919438"/>
                <a:chExt cx="517056" cy="0"/>
              </a:xfrm>
            </p:grpSpPr>
            <p:cxnSp>
              <p:nvCxnSpPr>
                <p:cNvPr id="1131" name="Google Shape;1131;p46"/>
                <p:cNvCxnSpPr/>
                <p:nvPr/>
              </p:nvCxnSpPr>
              <p:spPr>
                <a:xfrm>
                  <a:off x="4025313" y="3919438"/>
                  <a:ext cx="149400" cy="0"/>
                </a:xfrm>
                <a:prstGeom prst="straightConnector1">
                  <a:avLst/>
                </a:prstGeom>
                <a:noFill/>
                <a:ln cap="flat" cmpd="sng" w="9525">
                  <a:solidFill>
                    <a:schemeClr val="dk2"/>
                  </a:solidFill>
                  <a:prstDash val="solid"/>
                  <a:round/>
                  <a:headEnd len="med" w="med" type="none"/>
                  <a:tailEnd len="med" w="med" type="none"/>
                </a:ln>
              </p:spPr>
            </p:cxnSp>
            <p:cxnSp>
              <p:nvCxnSpPr>
                <p:cNvPr id="1132" name="Google Shape;1132;p46"/>
                <p:cNvCxnSpPr/>
                <p:nvPr/>
              </p:nvCxnSpPr>
              <p:spPr>
                <a:xfrm>
                  <a:off x="4209141" y="3919438"/>
                  <a:ext cx="149400" cy="0"/>
                </a:xfrm>
                <a:prstGeom prst="straightConnector1">
                  <a:avLst/>
                </a:prstGeom>
                <a:noFill/>
                <a:ln cap="flat" cmpd="sng" w="9525">
                  <a:solidFill>
                    <a:schemeClr val="dk2"/>
                  </a:solidFill>
                  <a:prstDash val="solid"/>
                  <a:round/>
                  <a:headEnd len="med" w="med" type="none"/>
                  <a:tailEnd len="med" w="med" type="none"/>
                </a:ln>
              </p:spPr>
            </p:cxnSp>
            <p:cxnSp>
              <p:nvCxnSpPr>
                <p:cNvPr id="1133" name="Google Shape;1133;p46"/>
                <p:cNvCxnSpPr/>
                <p:nvPr/>
              </p:nvCxnSpPr>
              <p:spPr>
                <a:xfrm>
                  <a:off x="4392969" y="3919438"/>
                  <a:ext cx="149400" cy="0"/>
                </a:xfrm>
                <a:prstGeom prst="straightConnector1">
                  <a:avLst/>
                </a:prstGeom>
                <a:noFill/>
                <a:ln cap="flat" cmpd="sng" w="9525">
                  <a:solidFill>
                    <a:schemeClr val="dk2"/>
                  </a:solidFill>
                  <a:prstDash val="solid"/>
                  <a:round/>
                  <a:headEnd len="med" w="med" type="none"/>
                  <a:tailEnd len="med" w="med" type="none"/>
                </a:ln>
              </p:spPr>
            </p:cxnSp>
          </p:grpSp>
          <p:grpSp>
            <p:nvGrpSpPr>
              <p:cNvPr id="1134" name="Google Shape;1134;p46"/>
              <p:cNvGrpSpPr/>
              <p:nvPr/>
            </p:nvGrpSpPr>
            <p:grpSpPr>
              <a:xfrm>
                <a:off x="4177738" y="2089463"/>
                <a:ext cx="517056" cy="0"/>
                <a:chOff x="4025313" y="3923688"/>
                <a:chExt cx="517056" cy="0"/>
              </a:xfrm>
            </p:grpSpPr>
            <p:cxnSp>
              <p:nvCxnSpPr>
                <p:cNvPr id="1135" name="Google Shape;1135;p46"/>
                <p:cNvCxnSpPr/>
                <p:nvPr/>
              </p:nvCxnSpPr>
              <p:spPr>
                <a:xfrm>
                  <a:off x="4025313" y="3923688"/>
                  <a:ext cx="149400" cy="0"/>
                </a:xfrm>
                <a:prstGeom prst="straightConnector1">
                  <a:avLst/>
                </a:prstGeom>
                <a:noFill/>
                <a:ln cap="flat" cmpd="sng" w="9525">
                  <a:solidFill>
                    <a:schemeClr val="dk2"/>
                  </a:solidFill>
                  <a:prstDash val="solid"/>
                  <a:round/>
                  <a:headEnd len="med" w="med" type="none"/>
                  <a:tailEnd len="med" w="med" type="none"/>
                </a:ln>
              </p:spPr>
            </p:cxnSp>
            <p:cxnSp>
              <p:nvCxnSpPr>
                <p:cNvPr id="1136" name="Google Shape;1136;p46"/>
                <p:cNvCxnSpPr/>
                <p:nvPr/>
              </p:nvCxnSpPr>
              <p:spPr>
                <a:xfrm>
                  <a:off x="4209141" y="392368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1137" name="Google Shape;1137;p46"/>
                <p:cNvCxnSpPr/>
                <p:nvPr/>
              </p:nvCxnSpPr>
              <p:spPr>
                <a:xfrm>
                  <a:off x="4392969" y="3923688"/>
                  <a:ext cx="149400" cy="0"/>
                </a:xfrm>
                <a:prstGeom prst="straightConnector1">
                  <a:avLst/>
                </a:prstGeom>
                <a:noFill/>
                <a:ln cap="flat" cmpd="sng" w="9525">
                  <a:solidFill>
                    <a:schemeClr val="dk2"/>
                  </a:solidFill>
                  <a:prstDash val="solid"/>
                  <a:round/>
                  <a:headEnd len="med" w="med" type="none"/>
                  <a:tailEnd len="med" w="med" type="none"/>
                </a:ln>
              </p:spPr>
            </p:cxnSp>
          </p:grpSp>
          <p:grpSp>
            <p:nvGrpSpPr>
              <p:cNvPr id="1138" name="Google Shape;1138;p46"/>
              <p:cNvGrpSpPr/>
              <p:nvPr/>
            </p:nvGrpSpPr>
            <p:grpSpPr>
              <a:xfrm>
                <a:off x="4177738" y="2037438"/>
                <a:ext cx="517056" cy="0"/>
                <a:chOff x="4025313" y="3923688"/>
                <a:chExt cx="517056" cy="0"/>
              </a:xfrm>
            </p:grpSpPr>
            <p:cxnSp>
              <p:nvCxnSpPr>
                <p:cNvPr id="1139" name="Google Shape;1139;p46"/>
                <p:cNvCxnSpPr/>
                <p:nvPr/>
              </p:nvCxnSpPr>
              <p:spPr>
                <a:xfrm>
                  <a:off x="4025313" y="392368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1140" name="Google Shape;1140;p46"/>
                <p:cNvCxnSpPr/>
                <p:nvPr/>
              </p:nvCxnSpPr>
              <p:spPr>
                <a:xfrm>
                  <a:off x="4209141" y="392368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1141" name="Google Shape;1141;p46"/>
                <p:cNvCxnSpPr/>
                <p:nvPr/>
              </p:nvCxnSpPr>
              <p:spPr>
                <a:xfrm>
                  <a:off x="4392969" y="3923688"/>
                  <a:ext cx="149400" cy="0"/>
                </a:xfrm>
                <a:prstGeom prst="straightConnector1">
                  <a:avLst/>
                </a:prstGeom>
                <a:noFill/>
                <a:ln cap="flat" cmpd="sng" w="19050">
                  <a:solidFill>
                    <a:schemeClr val="dk2"/>
                  </a:solidFill>
                  <a:prstDash val="solid"/>
                  <a:round/>
                  <a:headEnd len="med" w="med" type="none"/>
                  <a:tailEnd len="med" w="med" type="none"/>
                </a:ln>
              </p:spPr>
            </p:cxnSp>
          </p:grpSp>
        </p:grpSp>
        <p:sp>
          <p:nvSpPr>
            <p:cNvPr id="1142" name="Google Shape;1142;p46"/>
            <p:cNvSpPr/>
            <p:nvPr/>
          </p:nvSpPr>
          <p:spPr>
            <a:xfrm>
              <a:off x="2108182" y="1561500"/>
              <a:ext cx="555600" cy="5556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3" name="Google Shape;1143;p46"/>
            <p:cNvPicPr preferRelativeResize="0"/>
            <p:nvPr/>
          </p:nvPicPr>
          <p:blipFill rotWithShape="1">
            <a:blip r:embed="rId6">
              <a:alphaModFix/>
            </a:blip>
            <a:srcRect b="48970" l="37954" r="36992" t="31381"/>
            <a:stretch/>
          </p:blipFill>
          <p:spPr>
            <a:xfrm>
              <a:off x="2185150" y="1682124"/>
              <a:ext cx="400488" cy="313423"/>
            </a:xfrm>
            <a:prstGeom prst="rect">
              <a:avLst/>
            </a:prstGeom>
            <a:noFill/>
            <a:ln>
              <a:noFill/>
            </a:ln>
          </p:spPr>
        </p:pic>
      </p:grpSp>
      <p:grpSp>
        <p:nvGrpSpPr>
          <p:cNvPr id="1144" name="Google Shape;1144;p46"/>
          <p:cNvGrpSpPr/>
          <p:nvPr/>
        </p:nvGrpSpPr>
        <p:grpSpPr>
          <a:xfrm>
            <a:off x="3228338" y="2950375"/>
            <a:ext cx="478800" cy="507900"/>
            <a:chOff x="3967638" y="3294925"/>
            <a:chExt cx="478800" cy="507900"/>
          </a:xfrm>
        </p:grpSpPr>
        <p:sp>
          <p:nvSpPr>
            <p:cNvPr id="1145" name="Google Shape;1145;p46"/>
            <p:cNvSpPr/>
            <p:nvPr/>
          </p:nvSpPr>
          <p:spPr>
            <a:xfrm>
              <a:off x="3967638" y="3294925"/>
              <a:ext cx="478800" cy="507900"/>
            </a:xfrm>
            <a:prstGeom prst="foldedCorner">
              <a:avLst>
                <a:gd fmla="val 44566"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6" name="Google Shape;1146;p46"/>
            <p:cNvPicPr preferRelativeResize="0"/>
            <p:nvPr/>
          </p:nvPicPr>
          <p:blipFill>
            <a:blip r:embed="rId3">
              <a:alphaModFix/>
            </a:blip>
            <a:stretch>
              <a:fillRect/>
            </a:stretch>
          </p:blipFill>
          <p:spPr>
            <a:xfrm>
              <a:off x="3971987" y="3294927"/>
              <a:ext cx="470100" cy="470070"/>
            </a:xfrm>
            <a:prstGeom prst="rect">
              <a:avLst/>
            </a:prstGeom>
            <a:noFill/>
            <a:ln>
              <a:noFill/>
            </a:ln>
          </p:spPr>
        </p:pic>
      </p:grpSp>
      <p:grpSp>
        <p:nvGrpSpPr>
          <p:cNvPr id="1147" name="Google Shape;1147;p46"/>
          <p:cNvGrpSpPr/>
          <p:nvPr/>
        </p:nvGrpSpPr>
        <p:grpSpPr>
          <a:xfrm>
            <a:off x="6228300" y="2950363"/>
            <a:ext cx="478800" cy="507900"/>
            <a:chOff x="5355913" y="2921350"/>
            <a:chExt cx="478800" cy="507900"/>
          </a:xfrm>
        </p:grpSpPr>
        <p:sp>
          <p:nvSpPr>
            <p:cNvPr id="1148" name="Google Shape;1148;p46"/>
            <p:cNvSpPr/>
            <p:nvPr/>
          </p:nvSpPr>
          <p:spPr>
            <a:xfrm rot="10800000">
              <a:off x="5355913" y="2921350"/>
              <a:ext cx="478800" cy="507900"/>
            </a:xfrm>
            <a:prstGeom prst="foldedCorner">
              <a:avLst>
                <a:gd fmla="val 44566" name="adj"/>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9" name="Google Shape;1149;p46"/>
            <p:cNvPicPr preferRelativeResize="0"/>
            <p:nvPr/>
          </p:nvPicPr>
          <p:blipFill>
            <a:blip r:embed="rId4">
              <a:alphaModFix/>
            </a:blip>
            <a:stretch>
              <a:fillRect/>
            </a:stretch>
          </p:blipFill>
          <p:spPr>
            <a:xfrm>
              <a:off x="5470687" y="3083574"/>
              <a:ext cx="249300" cy="249300"/>
            </a:xfrm>
            <a:prstGeom prst="rect">
              <a:avLst/>
            </a:prstGeom>
            <a:noFill/>
            <a:ln>
              <a:noFill/>
            </a:ln>
          </p:spPr>
        </p:pic>
      </p:grpSp>
      <p:pic>
        <p:nvPicPr>
          <p:cNvPr id="1150" name="Google Shape;1150;p46"/>
          <p:cNvPicPr preferRelativeResize="0"/>
          <p:nvPr/>
        </p:nvPicPr>
        <p:blipFill>
          <a:blip r:embed="rId7">
            <a:alphaModFix/>
          </a:blip>
          <a:stretch>
            <a:fillRect/>
          </a:stretch>
        </p:blipFill>
        <p:spPr>
          <a:xfrm rot="-1800000">
            <a:off x="6054875" y="2862450"/>
            <a:ext cx="767037" cy="767037"/>
          </a:xfrm>
          <a:prstGeom prst="rect">
            <a:avLst/>
          </a:prstGeom>
          <a:noFill/>
          <a:ln>
            <a:noFill/>
          </a:ln>
        </p:spPr>
      </p:pic>
      <p:sp>
        <p:nvSpPr>
          <p:cNvPr id="1151" name="Google Shape;1151;p46"/>
          <p:cNvSpPr/>
          <p:nvPr/>
        </p:nvSpPr>
        <p:spPr>
          <a:xfrm>
            <a:off x="2624525" y="2969263"/>
            <a:ext cx="249300" cy="470100"/>
          </a:xfrm>
          <a:prstGeom prst="chevron">
            <a:avLst>
              <a:gd fmla="val 50000" name="adj"/>
            </a:avLst>
          </a:prstGeom>
          <a:solidFill>
            <a:srgbClr val="4653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6"/>
          <p:cNvSpPr/>
          <p:nvPr/>
        </p:nvSpPr>
        <p:spPr>
          <a:xfrm>
            <a:off x="3772226" y="3080425"/>
            <a:ext cx="249300" cy="247800"/>
          </a:xfrm>
          <a:prstGeom prst="chevron">
            <a:avLst>
              <a:gd fmla="val 50000" name="adj"/>
            </a:avLst>
          </a:prstGeom>
          <a:solidFill>
            <a:srgbClr val="C0D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6"/>
          <p:cNvSpPr/>
          <p:nvPr/>
        </p:nvSpPr>
        <p:spPr>
          <a:xfrm>
            <a:off x="4550624" y="3080425"/>
            <a:ext cx="249300" cy="247800"/>
          </a:xfrm>
          <a:prstGeom prst="chevron">
            <a:avLst>
              <a:gd fmla="val 50000" name="adj"/>
            </a:avLst>
          </a:prstGeom>
          <a:solidFill>
            <a:srgbClr val="C0D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4" name="Google Shape;1154;p46"/>
          <p:cNvPicPr preferRelativeResize="0"/>
          <p:nvPr/>
        </p:nvPicPr>
        <p:blipFill>
          <a:blip r:embed="rId4">
            <a:alphaModFix/>
          </a:blip>
          <a:stretch>
            <a:fillRect/>
          </a:stretch>
        </p:blipFill>
        <p:spPr>
          <a:xfrm>
            <a:off x="7540301" y="3286159"/>
            <a:ext cx="572700" cy="572700"/>
          </a:xfrm>
          <a:prstGeom prst="rect">
            <a:avLst/>
          </a:prstGeom>
          <a:noFill/>
          <a:ln>
            <a:noFill/>
          </a:ln>
        </p:spPr>
      </p:pic>
      <p:sp>
        <p:nvSpPr>
          <p:cNvPr id="1155" name="Google Shape;1155;p46"/>
          <p:cNvSpPr/>
          <p:nvPr/>
        </p:nvSpPr>
        <p:spPr>
          <a:xfrm rot="-5400000">
            <a:off x="7788550" y="3714838"/>
            <a:ext cx="76200" cy="152700"/>
          </a:xfrm>
          <a:prstGeom prst="mo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6"/>
          <p:cNvSpPr/>
          <p:nvPr/>
        </p:nvSpPr>
        <p:spPr>
          <a:xfrm>
            <a:off x="5643400" y="2969263"/>
            <a:ext cx="249300" cy="470100"/>
          </a:xfrm>
          <a:prstGeom prst="chevron">
            <a:avLst>
              <a:gd fmla="val 50000" name="adj"/>
            </a:avLst>
          </a:prstGeom>
          <a:solidFill>
            <a:srgbClr val="4653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6"/>
          <p:cNvSpPr/>
          <p:nvPr/>
        </p:nvSpPr>
        <p:spPr>
          <a:xfrm>
            <a:off x="7079325" y="2969263"/>
            <a:ext cx="249300" cy="470100"/>
          </a:xfrm>
          <a:prstGeom prst="chevron">
            <a:avLst>
              <a:gd fmla="val 50000" name="adj"/>
            </a:avLst>
          </a:prstGeom>
          <a:solidFill>
            <a:srgbClr val="4653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8" name="Google Shape;1158;p46"/>
          <p:cNvPicPr preferRelativeResize="0"/>
          <p:nvPr/>
        </p:nvPicPr>
        <p:blipFill>
          <a:blip r:embed="rId8">
            <a:alphaModFix/>
          </a:blip>
          <a:stretch>
            <a:fillRect/>
          </a:stretch>
        </p:blipFill>
        <p:spPr>
          <a:xfrm>
            <a:off x="3710600" y="2508925"/>
            <a:ext cx="1150949" cy="213138"/>
          </a:xfrm>
          <a:prstGeom prst="rect">
            <a:avLst/>
          </a:prstGeom>
          <a:noFill/>
          <a:ln>
            <a:noFill/>
          </a:ln>
        </p:spPr>
      </p:pic>
      <p:pic>
        <p:nvPicPr>
          <p:cNvPr id="1159" name="Google Shape;1159;p46"/>
          <p:cNvPicPr preferRelativeResize="0"/>
          <p:nvPr/>
        </p:nvPicPr>
        <p:blipFill>
          <a:blip r:embed="rId9">
            <a:alphaModFix/>
          </a:blip>
          <a:stretch>
            <a:fillRect/>
          </a:stretch>
        </p:blipFill>
        <p:spPr>
          <a:xfrm>
            <a:off x="3997712" y="1685487"/>
            <a:ext cx="1910580" cy="5726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63" name="Shape 1163"/>
        <p:cNvGrpSpPr/>
        <p:nvPr/>
      </p:nvGrpSpPr>
      <p:grpSpPr>
        <a:xfrm>
          <a:off x="0" y="0"/>
          <a:ext cx="0" cy="0"/>
          <a:chOff x="0" y="0"/>
          <a:chExt cx="0" cy="0"/>
        </a:xfrm>
      </p:grpSpPr>
      <p:sp>
        <p:nvSpPr>
          <p:cNvPr id="1164" name="Google Shape;1164;p47"/>
          <p:cNvSpPr txBox="1"/>
          <p:nvPr/>
        </p:nvSpPr>
        <p:spPr>
          <a:xfrm>
            <a:off x="914400" y="-2325"/>
            <a:ext cx="8229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GO2MARKET: Pricing</a:t>
            </a:r>
            <a:endParaRPr sz="2800">
              <a:solidFill>
                <a:srgbClr val="000000"/>
              </a:solidFill>
              <a:latin typeface="Montserrat"/>
              <a:ea typeface="Montserrat"/>
              <a:cs typeface="Montserrat"/>
              <a:sym typeface="Montserrat"/>
            </a:endParaRPr>
          </a:p>
        </p:txBody>
      </p:sp>
      <p:sp>
        <p:nvSpPr>
          <p:cNvPr id="1165" name="Google Shape;1165;p47"/>
          <p:cNvSpPr txBox="1"/>
          <p:nvPr/>
        </p:nvSpPr>
        <p:spPr>
          <a:xfrm>
            <a:off x="914400" y="957525"/>
            <a:ext cx="8117700" cy="44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latin typeface="Montserrat"/>
                <a:ea typeface="Montserrat"/>
                <a:cs typeface="Montserrat"/>
                <a:sym typeface="Montserrat"/>
              </a:rPr>
              <a:t>Final price = min( # of transactions * price per transaction + data correction - discount; $ of the revenue generated by users)</a:t>
            </a:r>
            <a:endParaRPr sz="1000">
              <a:latin typeface="Montserrat"/>
              <a:ea typeface="Montserrat"/>
              <a:cs typeface="Montserrat"/>
              <a:sym typeface="Montserrat"/>
            </a:endParaRPr>
          </a:p>
        </p:txBody>
      </p:sp>
      <p:graphicFrame>
        <p:nvGraphicFramePr>
          <p:cNvPr id="1166" name="Google Shape;1166;p47"/>
          <p:cNvGraphicFramePr/>
          <p:nvPr/>
        </p:nvGraphicFramePr>
        <p:xfrm>
          <a:off x="548725" y="1234150"/>
          <a:ext cx="3000000" cy="3000000"/>
        </p:xfrm>
        <a:graphic>
          <a:graphicData uri="http://schemas.openxmlformats.org/drawingml/2006/table">
            <a:tbl>
              <a:tblPr>
                <a:noFill/>
                <a:tableStyleId>{7A26CFAF-AB03-46F4-96BB-274978B4B63A}</a:tableStyleId>
              </a:tblPr>
              <a:tblGrid>
                <a:gridCol w="1516100"/>
                <a:gridCol w="1817075"/>
                <a:gridCol w="1649875"/>
                <a:gridCol w="1984300"/>
              </a:tblGrid>
              <a:tr h="260125">
                <a:tc>
                  <a:txBody>
                    <a:bodyPr>
                      <a:noAutofit/>
                    </a:bodyPr>
                    <a:lstStyle/>
                    <a:p>
                      <a:pPr indent="0" lvl="0" marL="0" rtl="0" algn="l">
                        <a:lnSpc>
                          <a:spcPct val="115000"/>
                        </a:lnSpc>
                        <a:spcBef>
                          <a:spcPts val="0"/>
                        </a:spcBef>
                        <a:spcAft>
                          <a:spcPts val="0"/>
                        </a:spcAft>
                        <a:buNone/>
                      </a:pPr>
                      <a:r>
                        <a:t/>
                      </a:r>
                      <a:endParaRPr sz="1000">
                        <a:latin typeface="Montserrat"/>
                        <a:ea typeface="Montserrat"/>
                        <a:cs typeface="Montserrat"/>
                        <a:sym typeface="Montserrat"/>
                      </a:endParaRPr>
                    </a:p>
                  </a:txBody>
                  <a:tcPr marT="25400" marB="25400" marR="25400" marL="254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b="1" lang="en" sz="1000">
                          <a:latin typeface="Montserrat"/>
                          <a:ea typeface="Montserrat"/>
                          <a:cs typeface="Montserrat"/>
                          <a:sym typeface="Montserrat"/>
                        </a:rPr>
                        <a:t>Basic</a:t>
                      </a:r>
                      <a:endParaRPr b="1" sz="1000">
                        <a:latin typeface="Montserrat"/>
                        <a:ea typeface="Montserrat"/>
                        <a:cs typeface="Montserrat"/>
                        <a:sym typeface="Montserrat"/>
                      </a:endParaRPr>
                    </a:p>
                  </a:txBody>
                  <a:tcPr marT="25400" marB="25400" marR="25400" marL="254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b="1" lang="en" sz="1000">
                          <a:latin typeface="Montserrat"/>
                          <a:ea typeface="Montserrat"/>
                          <a:cs typeface="Montserrat"/>
                          <a:sym typeface="Montserrat"/>
                        </a:rPr>
                        <a:t>Regular</a:t>
                      </a:r>
                      <a:endParaRPr b="1" sz="1000">
                        <a:latin typeface="Montserrat"/>
                        <a:ea typeface="Montserrat"/>
                        <a:cs typeface="Montserrat"/>
                        <a:sym typeface="Montserrat"/>
                      </a:endParaRPr>
                    </a:p>
                  </a:txBody>
                  <a:tcPr marT="25400" marB="25400" marR="25400" marL="254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b="1" lang="en" sz="1000">
                          <a:latin typeface="Montserrat"/>
                          <a:ea typeface="Montserrat"/>
                          <a:cs typeface="Montserrat"/>
                          <a:sym typeface="Montserrat"/>
                        </a:rPr>
                        <a:t>Premium</a:t>
                      </a:r>
                      <a:endParaRPr b="1" sz="1000">
                        <a:latin typeface="Montserrat"/>
                        <a:ea typeface="Montserrat"/>
                        <a:cs typeface="Montserrat"/>
                        <a:sym typeface="Montserrat"/>
                      </a:endParaRPr>
                    </a:p>
                  </a:txBody>
                  <a:tcPr marT="25400" marB="25400" marR="25400" marL="254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0125">
                <a:tc>
                  <a:txBody>
                    <a:bodyPr>
                      <a:noAutofit/>
                    </a:bodyPr>
                    <a:lstStyle/>
                    <a:p>
                      <a:pPr indent="0" lvl="0" marL="0" rtl="0" algn="l">
                        <a:lnSpc>
                          <a:spcPct val="115000"/>
                        </a:lnSpc>
                        <a:spcBef>
                          <a:spcPts val="0"/>
                        </a:spcBef>
                        <a:spcAft>
                          <a:spcPts val="0"/>
                        </a:spcAft>
                        <a:buNone/>
                      </a:pPr>
                      <a:r>
                        <a:rPr b="1" lang="en" sz="1000">
                          <a:latin typeface="Montserrat"/>
                          <a:ea typeface="Montserrat"/>
                          <a:cs typeface="Montserrat"/>
                          <a:sym typeface="Montserrat"/>
                        </a:rPr>
                        <a:t>per transaction</a:t>
                      </a:r>
                      <a:endParaRPr b="1" sz="1000">
                        <a:latin typeface="Montserrat"/>
                        <a:ea typeface="Montserrat"/>
                        <a:cs typeface="Montserrat"/>
                        <a:sym typeface="Montserrat"/>
                      </a:endParaRPr>
                    </a:p>
                  </a:txBody>
                  <a:tcPr marT="25400" marB="25400" marR="25400" marL="254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0.75</a:t>
                      </a:r>
                      <a:endParaRPr sz="1000">
                        <a:latin typeface="Montserrat"/>
                        <a:ea typeface="Montserrat"/>
                        <a:cs typeface="Montserrat"/>
                        <a:sym typeface="Montserrat"/>
                      </a:endParaRPr>
                    </a:p>
                  </a:txBody>
                  <a:tcPr marT="25400" marB="25400" marR="25400" marL="254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0.45</a:t>
                      </a:r>
                      <a:endParaRPr sz="1000">
                        <a:latin typeface="Montserrat"/>
                        <a:ea typeface="Montserrat"/>
                        <a:cs typeface="Montserrat"/>
                        <a:sym typeface="Montserrat"/>
                      </a:endParaRPr>
                    </a:p>
                  </a:txBody>
                  <a:tcPr marT="25400" marB="25400" marR="25400" marL="254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0.35</a:t>
                      </a:r>
                      <a:endParaRPr sz="1000">
                        <a:latin typeface="Montserrat"/>
                        <a:ea typeface="Montserrat"/>
                        <a:cs typeface="Montserrat"/>
                        <a:sym typeface="Montserrat"/>
                      </a:endParaRPr>
                    </a:p>
                  </a:txBody>
                  <a:tcPr marT="25400" marB="25400" marR="25400" marL="254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0125">
                <a:tc>
                  <a:txBody>
                    <a:bodyPr>
                      <a:noAutofit/>
                    </a:bodyPr>
                    <a:lstStyle/>
                    <a:p>
                      <a:pPr indent="0" lvl="0" marL="0" rtl="0" algn="l">
                        <a:lnSpc>
                          <a:spcPct val="115000"/>
                        </a:lnSpc>
                        <a:spcBef>
                          <a:spcPts val="0"/>
                        </a:spcBef>
                        <a:spcAft>
                          <a:spcPts val="0"/>
                        </a:spcAft>
                        <a:buNone/>
                      </a:pPr>
                      <a:r>
                        <a:rPr b="1" lang="en" sz="1000">
                          <a:latin typeface="Montserrat"/>
                          <a:ea typeface="Montserrat"/>
                          <a:cs typeface="Montserrat"/>
                          <a:sym typeface="Montserrat"/>
                        </a:rPr>
                        <a:t>per data amount</a:t>
                      </a:r>
                      <a:endParaRPr b="1" sz="1000">
                        <a:latin typeface="Montserrat"/>
                        <a:ea typeface="Montserrat"/>
                        <a:cs typeface="Montserrat"/>
                        <a:sym typeface="Montserrat"/>
                      </a:endParaRPr>
                    </a:p>
                  </a:txBody>
                  <a:tcPr marT="25400" marB="25400" marR="25400" marL="254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plus up to 0.75</a:t>
                      </a:r>
                      <a:endParaRPr sz="1000">
                        <a:latin typeface="Montserrat"/>
                        <a:ea typeface="Montserrat"/>
                        <a:cs typeface="Montserrat"/>
                        <a:sym typeface="Montserrat"/>
                      </a:endParaRPr>
                    </a:p>
                  </a:txBody>
                  <a:tcPr marT="25400" marB="25400" marR="25400" marL="254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plus up to 0.55</a:t>
                      </a:r>
                      <a:endParaRPr sz="1000">
                        <a:latin typeface="Montserrat"/>
                        <a:ea typeface="Montserrat"/>
                        <a:cs typeface="Montserrat"/>
                        <a:sym typeface="Montserrat"/>
                      </a:endParaRPr>
                    </a:p>
                  </a:txBody>
                  <a:tcPr marT="25400" marB="25400" marR="25400" marL="254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plus up to 0.45</a:t>
                      </a:r>
                      <a:endParaRPr sz="1000">
                        <a:latin typeface="Montserrat"/>
                        <a:ea typeface="Montserrat"/>
                        <a:cs typeface="Montserrat"/>
                        <a:sym typeface="Montserrat"/>
                      </a:endParaRPr>
                    </a:p>
                  </a:txBody>
                  <a:tcPr marT="25400" marB="25400" marR="25400" marL="254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60775">
                <a:tc>
                  <a:txBody>
                    <a:bodyPr>
                      <a:noAutofit/>
                    </a:bodyPr>
                    <a:lstStyle/>
                    <a:p>
                      <a:pPr indent="0" lvl="0" marL="0" rtl="0" algn="l">
                        <a:lnSpc>
                          <a:spcPct val="115000"/>
                        </a:lnSpc>
                        <a:spcBef>
                          <a:spcPts val="0"/>
                        </a:spcBef>
                        <a:spcAft>
                          <a:spcPts val="0"/>
                        </a:spcAft>
                        <a:buNone/>
                      </a:pPr>
                      <a:r>
                        <a:rPr b="1" lang="en" sz="1000">
                          <a:latin typeface="Montserrat"/>
                          <a:ea typeface="Montserrat"/>
                          <a:cs typeface="Montserrat"/>
                          <a:sym typeface="Montserrat"/>
                        </a:rPr>
                        <a:t>monthly discount after transactions:</a:t>
                      </a:r>
                      <a:endParaRPr b="1" sz="1000">
                        <a:latin typeface="Montserrat"/>
                        <a:ea typeface="Montserrat"/>
                        <a:cs typeface="Montserrat"/>
                        <a:sym typeface="Montserrat"/>
                      </a:endParaRPr>
                    </a:p>
                  </a:txBody>
                  <a:tcPr marT="25400" marB="25400" marR="25400" marL="254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a:t>
                      </a:r>
                      <a:endParaRPr sz="1000">
                        <a:latin typeface="Montserrat"/>
                        <a:ea typeface="Montserrat"/>
                        <a:cs typeface="Montserrat"/>
                        <a:sym typeface="Montserrat"/>
                      </a:endParaRPr>
                    </a:p>
                  </a:txBody>
                  <a:tcPr marT="25400" marB="25400" marR="25400" marL="254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55000</a:t>
                      </a:r>
                      <a:endParaRPr sz="1000">
                        <a:latin typeface="Montserrat"/>
                        <a:ea typeface="Montserrat"/>
                        <a:cs typeface="Montserrat"/>
                        <a:sym typeface="Montserrat"/>
                      </a:endParaRPr>
                    </a:p>
                  </a:txBody>
                  <a:tcPr marT="25400" marB="25400" marR="25400" marL="254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35000</a:t>
                      </a:r>
                      <a:endParaRPr sz="1000">
                        <a:latin typeface="Montserrat"/>
                        <a:ea typeface="Montserrat"/>
                        <a:cs typeface="Montserrat"/>
                        <a:sym typeface="Montserrat"/>
                      </a:endParaRPr>
                    </a:p>
                  </a:txBody>
                  <a:tcPr marT="25400" marB="25400" marR="25400" marL="254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60775">
                <a:tc>
                  <a:txBody>
                    <a:bodyPr>
                      <a:noAutofit/>
                    </a:bodyPr>
                    <a:lstStyle/>
                    <a:p>
                      <a:pPr indent="0" lvl="0" marL="0" rtl="0" algn="l">
                        <a:lnSpc>
                          <a:spcPct val="115000"/>
                        </a:lnSpc>
                        <a:spcBef>
                          <a:spcPts val="0"/>
                        </a:spcBef>
                        <a:spcAft>
                          <a:spcPts val="0"/>
                        </a:spcAft>
                        <a:buNone/>
                      </a:pPr>
                      <a:r>
                        <a:rPr b="1" lang="en" sz="1000">
                          <a:latin typeface="Montserrat"/>
                          <a:ea typeface="Montserrat"/>
                          <a:cs typeface="Montserrat"/>
                          <a:sym typeface="Montserrat"/>
                        </a:rPr>
                        <a:t>ALL ABOVE OR user-generated %</a:t>
                      </a:r>
                      <a:endParaRPr b="1" sz="1000">
                        <a:latin typeface="Montserrat"/>
                        <a:ea typeface="Montserrat"/>
                        <a:cs typeface="Montserrat"/>
                        <a:sym typeface="Montserrat"/>
                      </a:endParaRPr>
                    </a:p>
                  </a:txBody>
                  <a:tcPr marT="25400" marB="25400" marR="25400" marL="254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a:t>
                      </a:r>
                      <a:endParaRPr sz="1000">
                        <a:latin typeface="Montserrat"/>
                        <a:ea typeface="Montserrat"/>
                        <a:cs typeface="Montserrat"/>
                        <a:sym typeface="Montserrat"/>
                      </a:endParaRPr>
                    </a:p>
                  </a:txBody>
                  <a:tcPr marT="25400" marB="25400" marR="25400" marL="254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7.5%</a:t>
                      </a:r>
                      <a:endParaRPr sz="1000">
                        <a:latin typeface="Montserrat"/>
                        <a:ea typeface="Montserrat"/>
                        <a:cs typeface="Montserrat"/>
                        <a:sym typeface="Montserrat"/>
                      </a:endParaRPr>
                    </a:p>
                  </a:txBody>
                  <a:tcPr marT="25400" marB="25400" marR="25400" marL="254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5.0%</a:t>
                      </a:r>
                      <a:endParaRPr sz="1000">
                        <a:latin typeface="Montserrat"/>
                        <a:ea typeface="Montserrat"/>
                        <a:cs typeface="Montserrat"/>
                        <a:sym typeface="Montserrat"/>
                      </a:endParaRPr>
                    </a:p>
                  </a:txBody>
                  <a:tcPr marT="25400" marB="25400" marR="25400" marL="254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062775">
                <a:tc>
                  <a:txBody>
                    <a:bodyPr>
                      <a:noAutofit/>
                    </a:bodyPr>
                    <a:lstStyle/>
                    <a:p>
                      <a:pPr indent="0" lvl="0" marL="0" rtl="0" algn="l">
                        <a:lnSpc>
                          <a:spcPct val="115000"/>
                        </a:lnSpc>
                        <a:spcBef>
                          <a:spcPts val="0"/>
                        </a:spcBef>
                        <a:spcAft>
                          <a:spcPts val="0"/>
                        </a:spcAft>
                        <a:buNone/>
                      </a:pPr>
                      <a:r>
                        <a:rPr b="1" lang="en" sz="1000">
                          <a:highlight>
                            <a:srgbClr val="FFFF00"/>
                          </a:highlight>
                          <a:latin typeface="Montserrat"/>
                          <a:ea typeface="Montserrat"/>
                          <a:cs typeface="Montserrat"/>
                          <a:sym typeface="Montserrat"/>
                        </a:rPr>
                        <a:t>features:</a:t>
                      </a:r>
                      <a:endParaRPr b="1" sz="1000">
                        <a:highlight>
                          <a:srgbClr val="FFFF00"/>
                        </a:highlight>
                        <a:latin typeface="Montserrat"/>
                        <a:ea typeface="Montserrat"/>
                        <a:cs typeface="Montserrat"/>
                        <a:sym typeface="Montserrat"/>
                      </a:endParaRPr>
                    </a:p>
                  </a:txBody>
                  <a:tcPr marT="25400" marB="25400" marR="25400" marL="254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000">
                          <a:highlight>
                            <a:srgbClr val="FFFF00"/>
                          </a:highlight>
                          <a:latin typeface="Montserrat"/>
                          <a:ea typeface="Montserrat"/>
                          <a:cs typeface="Montserrat"/>
                          <a:sym typeface="Montserrat"/>
                        </a:rPr>
                        <a:t>1) no data sharing with us</a:t>
                      </a:r>
                      <a:endParaRPr sz="1000">
                        <a:highlight>
                          <a:srgbClr val="FFFF00"/>
                        </a:highlight>
                        <a:latin typeface="Montserrat"/>
                        <a:ea typeface="Montserrat"/>
                        <a:cs typeface="Montserrat"/>
                        <a:sym typeface="Montserrat"/>
                      </a:endParaRPr>
                    </a:p>
                    <a:p>
                      <a:pPr indent="0" lvl="0" marL="0" rtl="0" algn="l">
                        <a:lnSpc>
                          <a:spcPct val="115000"/>
                        </a:lnSpc>
                        <a:spcBef>
                          <a:spcPts val="0"/>
                        </a:spcBef>
                        <a:spcAft>
                          <a:spcPts val="0"/>
                        </a:spcAft>
                        <a:buNone/>
                      </a:pPr>
                      <a:r>
                        <a:rPr lang="en" sz="1000">
                          <a:highlight>
                            <a:srgbClr val="FFFF00"/>
                          </a:highlight>
                          <a:latin typeface="Montserrat"/>
                          <a:ea typeface="Montserrat"/>
                          <a:cs typeface="Montserrat"/>
                          <a:sym typeface="Montserrat"/>
                        </a:rPr>
                        <a:t>2) no discount discount</a:t>
                      </a:r>
                      <a:endParaRPr sz="1000">
                        <a:highlight>
                          <a:srgbClr val="FFFF00"/>
                        </a:highlight>
                        <a:latin typeface="Montserrat"/>
                        <a:ea typeface="Montserrat"/>
                        <a:cs typeface="Montserrat"/>
                        <a:sym typeface="Montserrat"/>
                      </a:endParaRPr>
                    </a:p>
                    <a:p>
                      <a:pPr indent="0" lvl="0" marL="0" rtl="0" algn="l">
                        <a:lnSpc>
                          <a:spcPct val="115000"/>
                        </a:lnSpc>
                        <a:spcBef>
                          <a:spcPts val="0"/>
                        </a:spcBef>
                        <a:spcAft>
                          <a:spcPts val="0"/>
                        </a:spcAft>
                        <a:buNone/>
                      </a:pPr>
                      <a:r>
                        <a:rPr lang="en" sz="1000">
                          <a:highlight>
                            <a:srgbClr val="FFFF00"/>
                          </a:highlight>
                          <a:latin typeface="Montserrat"/>
                          <a:ea typeface="Montserrat"/>
                          <a:cs typeface="Montserrat"/>
                          <a:sym typeface="Montserrat"/>
                        </a:rPr>
                        <a:t>3) new data source </a:t>
                      </a:r>
                      <a:endParaRPr sz="1000">
                        <a:highlight>
                          <a:srgbClr val="FFFF00"/>
                        </a:highlight>
                        <a:latin typeface="Montserrat"/>
                        <a:ea typeface="Montserrat"/>
                        <a:cs typeface="Montserrat"/>
                        <a:sym typeface="Montserrat"/>
                      </a:endParaRPr>
                    </a:p>
                    <a:p>
                      <a:pPr indent="0" lvl="0" marL="0" rtl="0" algn="l">
                        <a:lnSpc>
                          <a:spcPct val="115000"/>
                        </a:lnSpc>
                        <a:spcBef>
                          <a:spcPts val="0"/>
                        </a:spcBef>
                        <a:spcAft>
                          <a:spcPts val="0"/>
                        </a:spcAft>
                        <a:buNone/>
                      </a:pPr>
                      <a:r>
                        <a:rPr lang="en" sz="1000">
                          <a:highlight>
                            <a:srgbClr val="FFFF00"/>
                          </a:highlight>
                          <a:latin typeface="Montserrat"/>
                          <a:ea typeface="Montserrat"/>
                          <a:cs typeface="Montserrat"/>
                          <a:sym typeface="Montserrat"/>
                        </a:rPr>
                        <a:t>€1000</a:t>
                      </a:r>
                      <a:endParaRPr sz="1000">
                        <a:highlight>
                          <a:srgbClr val="FFFF00"/>
                        </a:highlight>
                        <a:latin typeface="Montserrat"/>
                        <a:ea typeface="Montserrat"/>
                        <a:cs typeface="Montserrat"/>
                        <a:sym typeface="Montserrat"/>
                      </a:endParaRPr>
                    </a:p>
                  </a:txBody>
                  <a:tcPr marT="25400" marB="25400" marR="25400" marL="254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000">
                          <a:highlight>
                            <a:srgbClr val="FFFF00"/>
                          </a:highlight>
                          <a:latin typeface="Montserrat"/>
                          <a:ea typeface="Montserrat"/>
                          <a:cs typeface="Montserrat"/>
                          <a:sym typeface="Montserrat"/>
                        </a:rPr>
                        <a:t>1) share some data (ARPU)</a:t>
                      </a:r>
                      <a:endParaRPr sz="1000">
                        <a:highlight>
                          <a:srgbClr val="FFFF00"/>
                        </a:highlight>
                        <a:latin typeface="Montserrat"/>
                        <a:ea typeface="Montserrat"/>
                        <a:cs typeface="Montserrat"/>
                        <a:sym typeface="Montserrat"/>
                      </a:endParaRPr>
                    </a:p>
                    <a:p>
                      <a:pPr indent="0" lvl="0" marL="0" rtl="0" algn="l">
                        <a:lnSpc>
                          <a:spcPct val="115000"/>
                        </a:lnSpc>
                        <a:spcBef>
                          <a:spcPts val="0"/>
                        </a:spcBef>
                        <a:spcAft>
                          <a:spcPts val="0"/>
                        </a:spcAft>
                        <a:buNone/>
                      </a:pPr>
                      <a:r>
                        <a:rPr lang="en" sz="1000">
                          <a:highlight>
                            <a:srgbClr val="FFFF00"/>
                          </a:highlight>
                          <a:latin typeface="Montserrat"/>
                          <a:ea typeface="Montserrat"/>
                          <a:cs typeface="Montserrat"/>
                          <a:sym typeface="Montserrat"/>
                        </a:rPr>
                        <a:t>2) discount</a:t>
                      </a:r>
                      <a:endParaRPr sz="1000">
                        <a:highlight>
                          <a:srgbClr val="FFFF00"/>
                        </a:highlight>
                        <a:latin typeface="Montserrat"/>
                        <a:ea typeface="Montserrat"/>
                        <a:cs typeface="Montserrat"/>
                        <a:sym typeface="Montserrat"/>
                      </a:endParaRPr>
                    </a:p>
                    <a:p>
                      <a:pPr indent="0" lvl="0" marL="0" rtl="0" algn="l">
                        <a:lnSpc>
                          <a:spcPct val="115000"/>
                        </a:lnSpc>
                        <a:spcBef>
                          <a:spcPts val="0"/>
                        </a:spcBef>
                        <a:spcAft>
                          <a:spcPts val="0"/>
                        </a:spcAft>
                        <a:buNone/>
                      </a:pPr>
                      <a:r>
                        <a:rPr lang="en" sz="1000">
                          <a:highlight>
                            <a:srgbClr val="FFFF00"/>
                          </a:highlight>
                          <a:latin typeface="Montserrat"/>
                          <a:ea typeface="Montserrat"/>
                          <a:cs typeface="Montserrat"/>
                          <a:sym typeface="Montserrat"/>
                        </a:rPr>
                        <a:t>3) 3 free new data sources</a:t>
                      </a:r>
                      <a:endParaRPr sz="1000">
                        <a:highlight>
                          <a:srgbClr val="FFFF00"/>
                        </a:highlight>
                        <a:latin typeface="Montserrat"/>
                        <a:ea typeface="Montserrat"/>
                        <a:cs typeface="Montserrat"/>
                        <a:sym typeface="Montserrat"/>
                      </a:endParaRPr>
                    </a:p>
                  </a:txBody>
                  <a:tcPr marT="25400" marB="25400" marR="25400" marL="254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000">
                          <a:highlight>
                            <a:srgbClr val="FFFF00"/>
                          </a:highlight>
                          <a:latin typeface="Montserrat"/>
                          <a:ea typeface="Montserrat"/>
                          <a:cs typeface="Montserrat"/>
                          <a:sym typeface="Montserrat"/>
                        </a:rPr>
                        <a:t>1) share data about users that we brought</a:t>
                      </a:r>
                      <a:endParaRPr sz="1000">
                        <a:highlight>
                          <a:srgbClr val="FFFF00"/>
                        </a:highlight>
                        <a:latin typeface="Montserrat"/>
                        <a:ea typeface="Montserrat"/>
                        <a:cs typeface="Montserrat"/>
                        <a:sym typeface="Montserrat"/>
                      </a:endParaRPr>
                    </a:p>
                    <a:p>
                      <a:pPr indent="0" lvl="0" marL="0" rtl="0" algn="l">
                        <a:lnSpc>
                          <a:spcPct val="115000"/>
                        </a:lnSpc>
                        <a:spcBef>
                          <a:spcPts val="0"/>
                        </a:spcBef>
                        <a:spcAft>
                          <a:spcPts val="0"/>
                        </a:spcAft>
                        <a:buNone/>
                      </a:pPr>
                      <a:r>
                        <a:rPr lang="en" sz="1000">
                          <a:highlight>
                            <a:srgbClr val="FFFF00"/>
                          </a:highlight>
                          <a:latin typeface="Montserrat"/>
                          <a:ea typeface="Montserrat"/>
                          <a:cs typeface="Montserrat"/>
                          <a:sym typeface="Montserrat"/>
                        </a:rPr>
                        <a:t>2) better discount</a:t>
                      </a:r>
                      <a:endParaRPr sz="1000">
                        <a:highlight>
                          <a:srgbClr val="FFFF00"/>
                        </a:highlight>
                        <a:latin typeface="Montserrat"/>
                        <a:ea typeface="Montserrat"/>
                        <a:cs typeface="Montserrat"/>
                        <a:sym typeface="Montserrat"/>
                      </a:endParaRPr>
                    </a:p>
                    <a:p>
                      <a:pPr indent="0" lvl="0" marL="0" rtl="0" algn="l">
                        <a:lnSpc>
                          <a:spcPct val="115000"/>
                        </a:lnSpc>
                        <a:spcBef>
                          <a:spcPts val="0"/>
                        </a:spcBef>
                        <a:spcAft>
                          <a:spcPts val="0"/>
                        </a:spcAft>
                        <a:buNone/>
                      </a:pPr>
                      <a:r>
                        <a:rPr lang="en" sz="1000">
                          <a:highlight>
                            <a:srgbClr val="FFFF00"/>
                          </a:highlight>
                          <a:latin typeface="Montserrat"/>
                          <a:ea typeface="Montserrat"/>
                          <a:cs typeface="Montserrat"/>
                          <a:sym typeface="Montserrat"/>
                        </a:rPr>
                        <a:t>3) 10 free new data sources</a:t>
                      </a:r>
                      <a:endParaRPr sz="1000">
                        <a:highlight>
                          <a:srgbClr val="FFFF00"/>
                        </a:highlight>
                        <a:latin typeface="Montserrat"/>
                        <a:ea typeface="Montserrat"/>
                        <a:cs typeface="Montserrat"/>
                        <a:sym typeface="Montserrat"/>
                      </a:endParaRPr>
                    </a:p>
                  </a:txBody>
                  <a:tcPr marT="25400" marB="25400" marR="25400" marL="254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pic>
        <p:nvPicPr>
          <p:cNvPr id="1167" name="Google Shape;1167;p47"/>
          <p:cNvPicPr preferRelativeResize="0"/>
          <p:nvPr/>
        </p:nvPicPr>
        <p:blipFill rotWithShape="1">
          <a:blip r:embed="rId4">
            <a:alphaModFix/>
          </a:blip>
          <a:srcRect b="48970" l="37954" r="36992" t="31381"/>
          <a:stretch/>
        </p:blipFill>
        <p:spPr>
          <a:xfrm>
            <a:off x="237249" y="123025"/>
            <a:ext cx="411450" cy="322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71" name="Shape 1171"/>
        <p:cNvGrpSpPr/>
        <p:nvPr/>
      </p:nvGrpSpPr>
      <p:grpSpPr>
        <a:xfrm>
          <a:off x="0" y="0"/>
          <a:ext cx="0" cy="0"/>
          <a:chOff x="0" y="0"/>
          <a:chExt cx="0" cy="0"/>
        </a:xfrm>
      </p:grpSpPr>
      <p:sp>
        <p:nvSpPr>
          <p:cNvPr id="1172" name="Google Shape;1172;p48"/>
          <p:cNvSpPr txBox="1"/>
          <p:nvPr/>
        </p:nvSpPr>
        <p:spPr>
          <a:xfrm>
            <a:off x="907500" y="-2325"/>
            <a:ext cx="8236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Montserrat"/>
                <a:ea typeface="Montserrat"/>
                <a:cs typeface="Montserrat"/>
                <a:sym typeface="Montserrat"/>
              </a:rPr>
              <a:t>This use case can be scaled further</a:t>
            </a:r>
            <a:endParaRPr sz="2800">
              <a:solidFill>
                <a:srgbClr val="000000"/>
              </a:solidFill>
              <a:latin typeface="Montserrat"/>
              <a:ea typeface="Montserrat"/>
              <a:cs typeface="Montserrat"/>
              <a:sym typeface="Montserrat"/>
            </a:endParaRPr>
          </a:p>
        </p:txBody>
      </p:sp>
      <p:sp>
        <p:nvSpPr>
          <p:cNvPr id="1173" name="Google Shape;1173;p48"/>
          <p:cNvSpPr txBox="1"/>
          <p:nvPr/>
        </p:nvSpPr>
        <p:spPr>
          <a:xfrm>
            <a:off x="1059900" y="1389675"/>
            <a:ext cx="2205600" cy="324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595959"/>
                </a:solidFill>
                <a:latin typeface="Montserrat"/>
                <a:ea typeface="Montserrat"/>
                <a:cs typeface="Montserrat"/>
                <a:sym typeface="Montserrat"/>
              </a:rPr>
              <a:t>It’s Emma.</a:t>
            </a:r>
            <a:endParaRPr b="1" sz="1000">
              <a:solidFill>
                <a:srgbClr val="595959"/>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spcBef>
                <a:spcPts val="0"/>
              </a:spcBef>
              <a:spcAft>
                <a:spcPts val="0"/>
              </a:spcAft>
              <a:buNone/>
            </a:pPr>
            <a:r>
              <a:rPr lang="en" sz="1000">
                <a:solidFill>
                  <a:srgbClr val="595959"/>
                </a:solidFill>
                <a:latin typeface="Montserrat"/>
                <a:ea typeface="Montserrat"/>
                <a:cs typeface="Montserrat"/>
                <a:sym typeface="Montserrat"/>
              </a:rPr>
              <a:t>Emma really wants to try out brand new Artificial Intelligence fitness trainer AILetics, but he heard that it takes months for AI to actually give useful suggestions. </a:t>
            </a:r>
            <a:endParaRPr sz="1000">
              <a:solidFill>
                <a:srgbClr val="595959"/>
              </a:solidFill>
              <a:latin typeface="Montserrat"/>
              <a:ea typeface="Montserrat"/>
              <a:cs typeface="Montserrat"/>
              <a:sym typeface="Montserrat"/>
            </a:endParaRPr>
          </a:p>
          <a:p>
            <a:pPr indent="0" lvl="0" marL="0" rtl="0" algn="l">
              <a:spcBef>
                <a:spcPts val="0"/>
              </a:spcBef>
              <a:spcAft>
                <a:spcPts val="0"/>
              </a:spcAft>
              <a:buNone/>
            </a:pPr>
            <a:r>
              <a:rPr lang="en" sz="1000">
                <a:solidFill>
                  <a:srgbClr val="595959"/>
                </a:solidFill>
                <a:latin typeface="Montserrat"/>
                <a:ea typeface="Montserrat"/>
                <a:cs typeface="Montserrat"/>
                <a:sym typeface="Montserrat"/>
              </a:rPr>
              <a:t>Emma has no chance, but continue using the app that everybody uses.</a:t>
            </a:r>
            <a:endParaRPr sz="1000">
              <a:solidFill>
                <a:srgbClr val="595959"/>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spcBef>
                <a:spcPts val="0"/>
              </a:spcBef>
              <a:spcAft>
                <a:spcPts val="0"/>
              </a:spcAft>
              <a:buNone/>
            </a:pPr>
            <a:r>
              <a:rPr lang="en" sz="1000">
                <a:solidFill>
                  <a:schemeClr val="dk2"/>
                </a:solidFill>
                <a:latin typeface="Montserrat"/>
                <a:ea typeface="Montserrat"/>
                <a:cs typeface="Montserrat"/>
                <a:sym typeface="Montserrat"/>
              </a:rPr>
              <a:t>Emma requested all her personal data according to GDPR Art.20 and then just “translated” her data to the format that AILetics could utilize. Within several minutes her new Artificial Intelligence Fitness Trainer knew about Emma enough information to give fine tuned personalized programm.</a:t>
            </a:r>
            <a:endParaRPr sz="1000">
              <a:solidFill>
                <a:srgbClr val="595959"/>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595959"/>
              </a:solidFill>
              <a:latin typeface="Montserrat"/>
              <a:ea typeface="Montserrat"/>
              <a:cs typeface="Montserrat"/>
              <a:sym typeface="Montserrat"/>
            </a:endParaRPr>
          </a:p>
        </p:txBody>
      </p:sp>
      <p:pic>
        <p:nvPicPr>
          <p:cNvPr id="1174" name="Google Shape;1174;p48"/>
          <p:cNvPicPr preferRelativeResize="0"/>
          <p:nvPr/>
        </p:nvPicPr>
        <p:blipFill rotWithShape="1">
          <a:blip r:embed="rId4">
            <a:alphaModFix/>
          </a:blip>
          <a:srcRect b="0" l="72023" r="0" t="42791"/>
          <a:stretch/>
        </p:blipFill>
        <p:spPr>
          <a:xfrm>
            <a:off x="1963250" y="688525"/>
            <a:ext cx="398900" cy="815700"/>
          </a:xfrm>
          <a:prstGeom prst="rect">
            <a:avLst/>
          </a:prstGeom>
          <a:noFill/>
          <a:ln>
            <a:noFill/>
          </a:ln>
        </p:spPr>
      </p:pic>
      <p:sp>
        <p:nvSpPr>
          <p:cNvPr id="1175" name="Google Shape;1175;p48"/>
          <p:cNvSpPr txBox="1"/>
          <p:nvPr/>
        </p:nvSpPr>
        <p:spPr>
          <a:xfrm>
            <a:off x="6786024" y="1389675"/>
            <a:ext cx="2205600" cy="324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595959"/>
                </a:solidFill>
                <a:latin typeface="Montserrat"/>
                <a:ea typeface="Montserrat"/>
                <a:cs typeface="Montserrat"/>
                <a:sym typeface="Montserrat"/>
              </a:rPr>
              <a:t>It’s Sara.</a:t>
            </a:r>
            <a:endParaRPr b="1" sz="1000">
              <a:solidFill>
                <a:srgbClr val="595959"/>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spcBef>
                <a:spcPts val="0"/>
              </a:spcBef>
              <a:spcAft>
                <a:spcPts val="0"/>
              </a:spcAft>
              <a:buNone/>
            </a:pPr>
            <a:r>
              <a:rPr lang="en" sz="1000">
                <a:solidFill>
                  <a:srgbClr val="595959"/>
                </a:solidFill>
                <a:latin typeface="Montserrat"/>
                <a:ea typeface="Montserrat"/>
                <a:cs typeface="Montserrat"/>
                <a:sym typeface="Montserrat"/>
              </a:rPr>
              <a:t>Sara’s business struggles from fighting against monopoly: most of the people uses large market player’s service, even though she can provide it better. People can’t use Sara’s service easily, due to high switch cost and network effect.</a:t>
            </a:r>
            <a:endParaRPr sz="1000">
              <a:solidFill>
                <a:srgbClr val="595959"/>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spcBef>
                <a:spcPts val="0"/>
              </a:spcBef>
              <a:spcAft>
                <a:spcPts val="0"/>
              </a:spcAft>
              <a:buNone/>
            </a:pPr>
            <a:r>
              <a:rPr lang="en" sz="1000">
                <a:solidFill>
                  <a:schemeClr val="dk2"/>
                </a:solidFill>
                <a:latin typeface="Montserrat"/>
                <a:ea typeface="Montserrat"/>
                <a:cs typeface="Montserrat"/>
                <a:sym typeface="Montserrat"/>
              </a:rPr>
              <a:t>Paul found several companies that accumulate the data that he need, targeted his advertisements for users of these companies. Most of his new clients came with bid dataset, requested according to GDPR, and Paul just ‘translated’ data to the format he could use in his App. Now he got invitation to join YC!</a:t>
            </a:r>
            <a:endParaRPr sz="1000">
              <a:solidFill>
                <a:srgbClr val="595959"/>
              </a:solidFill>
              <a:latin typeface="Montserrat"/>
              <a:ea typeface="Montserrat"/>
              <a:cs typeface="Montserrat"/>
              <a:sym typeface="Montserrat"/>
            </a:endParaRPr>
          </a:p>
        </p:txBody>
      </p:sp>
      <p:pic>
        <p:nvPicPr>
          <p:cNvPr id="1176" name="Google Shape;1176;p48"/>
          <p:cNvPicPr preferRelativeResize="0"/>
          <p:nvPr/>
        </p:nvPicPr>
        <p:blipFill rotWithShape="1">
          <a:blip r:embed="rId4">
            <a:alphaModFix/>
          </a:blip>
          <a:srcRect b="0" l="72020" r="2" t="42791"/>
          <a:stretch/>
        </p:blipFill>
        <p:spPr>
          <a:xfrm>
            <a:off x="7689340" y="688525"/>
            <a:ext cx="398900" cy="815700"/>
          </a:xfrm>
          <a:prstGeom prst="rect">
            <a:avLst/>
          </a:prstGeom>
          <a:noFill/>
          <a:ln>
            <a:noFill/>
          </a:ln>
        </p:spPr>
      </p:pic>
      <p:sp>
        <p:nvSpPr>
          <p:cNvPr id="1177" name="Google Shape;1177;p48"/>
          <p:cNvSpPr txBox="1"/>
          <p:nvPr/>
        </p:nvSpPr>
        <p:spPr>
          <a:xfrm>
            <a:off x="3922966" y="1389675"/>
            <a:ext cx="2205600" cy="324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595959"/>
                </a:solidFill>
                <a:latin typeface="Montserrat"/>
                <a:ea typeface="Montserrat"/>
                <a:cs typeface="Montserrat"/>
                <a:sym typeface="Montserrat"/>
              </a:rPr>
              <a:t>It’s Paul.</a:t>
            </a:r>
            <a:endParaRPr b="1" sz="1000">
              <a:solidFill>
                <a:srgbClr val="595959"/>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spcBef>
                <a:spcPts val="0"/>
              </a:spcBef>
              <a:spcAft>
                <a:spcPts val="0"/>
              </a:spcAft>
              <a:buNone/>
            </a:pPr>
            <a:r>
              <a:rPr lang="en" sz="1000">
                <a:solidFill>
                  <a:srgbClr val="595959"/>
                </a:solidFill>
                <a:latin typeface="Montserrat"/>
                <a:ea typeface="Montserrat"/>
                <a:cs typeface="Montserrat"/>
                <a:sym typeface="Montserrat"/>
              </a:rPr>
              <a:t>Paul recently launched a startup: very cool data-driven application with Artificial Intelligence; it can analyze data and provide his clients with the best service! The problem is that Paul can’t do it from the beginning: data needs to be collected for at least 6 months…</a:t>
            </a:r>
            <a:endParaRPr sz="1000">
              <a:solidFill>
                <a:srgbClr val="595959"/>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spcBef>
                <a:spcPts val="0"/>
              </a:spcBef>
              <a:spcAft>
                <a:spcPts val="0"/>
              </a:spcAft>
              <a:buNone/>
            </a:pPr>
            <a:r>
              <a:rPr lang="en" sz="1000">
                <a:solidFill>
                  <a:schemeClr val="dk2"/>
                </a:solidFill>
                <a:latin typeface="Montserrat"/>
                <a:ea typeface="Montserrat"/>
                <a:cs typeface="Montserrat"/>
                <a:sym typeface="Montserrat"/>
              </a:rPr>
              <a:t>Sara connected data translator to webpage of her business - now all people can retrieve their personal data from the monopolist and easily switch from the monopoly to her service! Switch cost dropped significantly, the competitor-monopolist started to lose clients rapidly, it’s not a monopoly any more.</a:t>
            </a:r>
            <a:endParaRPr sz="10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595959"/>
              </a:solidFill>
              <a:latin typeface="Montserrat"/>
              <a:ea typeface="Montserrat"/>
              <a:cs typeface="Montserrat"/>
              <a:sym typeface="Montserrat"/>
            </a:endParaRPr>
          </a:p>
        </p:txBody>
      </p:sp>
      <p:pic>
        <p:nvPicPr>
          <p:cNvPr id="1178" name="Google Shape;1178;p48"/>
          <p:cNvPicPr preferRelativeResize="0"/>
          <p:nvPr/>
        </p:nvPicPr>
        <p:blipFill rotWithShape="1">
          <a:blip r:embed="rId4">
            <a:alphaModFix/>
          </a:blip>
          <a:srcRect b="0" l="36101" r="35922" t="42791"/>
          <a:stretch/>
        </p:blipFill>
        <p:spPr>
          <a:xfrm>
            <a:off x="4826300" y="688525"/>
            <a:ext cx="398900" cy="815700"/>
          </a:xfrm>
          <a:prstGeom prst="rect">
            <a:avLst/>
          </a:prstGeom>
          <a:noFill/>
          <a:ln>
            <a:noFill/>
          </a:ln>
        </p:spPr>
      </p:pic>
      <p:pic>
        <p:nvPicPr>
          <p:cNvPr id="1179" name="Google Shape;1179;p48"/>
          <p:cNvPicPr preferRelativeResize="0"/>
          <p:nvPr/>
        </p:nvPicPr>
        <p:blipFill rotWithShape="1">
          <a:blip r:embed="rId5">
            <a:alphaModFix/>
          </a:blip>
          <a:srcRect b="48970" l="37954" r="36992" t="31381"/>
          <a:stretch/>
        </p:blipFill>
        <p:spPr>
          <a:xfrm>
            <a:off x="237249" y="123025"/>
            <a:ext cx="411450" cy="322000"/>
          </a:xfrm>
          <a:prstGeom prst="rect">
            <a:avLst/>
          </a:prstGeom>
          <a:noFill/>
          <a:ln>
            <a:noFill/>
          </a:ln>
        </p:spPr>
      </p:pic>
      <p:sp>
        <p:nvSpPr>
          <p:cNvPr id="1180" name="Google Shape;1180;p48"/>
          <p:cNvSpPr/>
          <p:nvPr/>
        </p:nvSpPr>
        <p:spPr>
          <a:xfrm>
            <a:off x="1059900" y="694800"/>
            <a:ext cx="26400" cy="3940200"/>
          </a:xfrm>
          <a:prstGeom prst="rect">
            <a:avLst/>
          </a:prstGeom>
          <a:solidFill>
            <a:srgbClr val="4653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8"/>
          <p:cNvSpPr/>
          <p:nvPr/>
        </p:nvSpPr>
        <p:spPr>
          <a:xfrm>
            <a:off x="6786023" y="694800"/>
            <a:ext cx="26400" cy="3940200"/>
          </a:xfrm>
          <a:prstGeom prst="rect">
            <a:avLst/>
          </a:prstGeom>
          <a:solidFill>
            <a:srgbClr val="9FC4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8"/>
          <p:cNvSpPr/>
          <p:nvPr/>
        </p:nvSpPr>
        <p:spPr>
          <a:xfrm>
            <a:off x="3922965" y="694800"/>
            <a:ext cx="26400" cy="3940200"/>
          </a:xfrm>
          <a:prstGeom prst="rect">
            <a:avLst/>
          </a:prstGeom>
          <a:solidFill>
            <a:srgbClr val="C0D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8"/>
          <p:cNvSpPr/>
          <p:nvPr/>
        </p:nvSpPr>
        <p:spPr>
          <a:xfrm>
            <a:off x="3239102" y="694800"/>
            <a:ext cx="26400" cy="3940200"/>
          </a:xfrm>
          <a:prstGeom prst="rect">
            <a:avLst/>
          </a:prstGeom>
          <a:solidFill>
            <a:srgbClr val="4653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8"/>
          <p:cNvSpPr/>
          <p:nvPr/>
        </p:nvSpPr>
        <p:spPr>
          <a:xfrm>
            <a:off x="8965225" y="694800"/>
            <a:ext cx="26400" cy="3940200"/>
          </a:xfrm>
          <a:prstGeom prst="rect">
            <a:avLst/>
          </a:prstGeom>
          <a:solidFill>
            <a:srgbClr val="9FC4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8"/>
          <p:cNvSpPr/>
          <p:nvPr/>
        </p:nvSpPr>
        <p:spPr>
          <a:xfrm>
            <a:off x="6102167" y="694800"/>
            <a:ext cx="26400" cy="3940200"/>
          </a:xfrm>
          <a:prstGeom prst="rect">
            <a:avLst/>
          </a:prstGeom>
          <a:solidFill>
            <a:srgbClr val="C0D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8"/>
          <p:cNvSpPr/>
          <p:nvPr/>
        </p:nvSpPr>
        <p:spPr>
          <a:xfrm rot="10800000">
            <a:off x="131125" y="1504225"/>
            <a:ext cx="623700" cy="646500"/>
          </a:xfrm>
          <a:prstGeom prst="rightArrow">
            <a:avLst>
              <a:gd fmla="val 85251" name="adj1"/>
              <a:gd fmla="val 65361" name="adj2"/>
            </a:avLst>
          </a:prstGeom>
          <a:solidFill>
            <a:srgbClr val="2021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2" name="Shape 82"/>
        <p:cNvGrpSpPr/>
        <p:nvPr/>
      </p:nvGrpSpPr>
      <p:grpSpPr>
        <a:xfrm>
          <a:off x="0" y="0"/>
          <a:ext cx="0" cy="0"/>
          <a:chOff x="0" y="0"/>
          <a:chExt cx="0" cy="0"/>
        </a:xfrm>
      </p:grpSpPr>
      <p:sp>
        <p:nvSpPr>
          <p:cNvPr id="83" name="Google Shape;83;p16"/>
          <p:cNvSpPr txBox="1"/>
          <p:nvPr/>
        </p:nvSpPr>
        <p:spPr>
          <a:xfrm>
            <a:off x="914400" y="-2325"/>
            <a:ext cx="8229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Montserrat"/>
                <a:ea typeface="Montserrat"/>
                <a:cs typeface="Montserrat"/>
                <a:sym typeface="Montserrat"/>
              </a:rPr>
              <a:t>What if Google Translate worked with data?</a:t>
            </a:r>
            <a:endParaRPr sz="2800">
              <a:solidFill>
                <a:srgbClr val="000000"/>
              </a:solidFill>
              <a:latin typeface="Montserrat"/>
              <a:ea typeface="Montserrat"/>
              <a:cs typeface="Montserrat"/>
              <a:sym typeface="Montserrat"/>
            </a:endParaRPr>
          </a:p>
        </p:txBody>
      </p:sp>
      <p:pic>
        <p:nvPicPr>
          <p:cNvPr id="84" name="Google Shape;84;p16"/>
          <p:cNvPicPr preferRelativeResize="0"/>
          <p:nvPr/>
        </p:nvPicPr>
        <p:blipFill rotWithShape="1">
          <a:blip r:embed="rId4">
            <a:alphaModFix/>
          </a:blip>
          <a:srcRect b="6503" l="9534" r="8268" t="79207"/>
          <a:stretch/>
        </p:blipFill>
        <p:spPr>
          <a:xfrm>
            <a:off x="2033337" y="4127950"/>
            <a:ext cx="5991725" cy="585125"/>
          </a:xfrm>
          <a:prstGeom prst="rect">
            <a:avLst/>
          </a:prstGeom>
          <a:noFill/>
          <a:ln>
            <a:noFill/>
          </a:ln>
        </p:spPr>
      </p:pic>
      <p:pic>
        <p:nvPicPr>
          <p:cNvPr id="85" name="Google Shape;85;p16"/>
          <p:cNvPicPr preferRelativeResize="0"/>
          <p:nvPr/>
        </p:nvPicPr>
        <p:blipFill rotWithShape="1">
          <a:blip r:embed="rId5">
            <a:alphaModFix/>
          </a:blip>
          <a:srcRect b="48970" l="37954" r="36992" t="31381"/>
          <a:stretch/>
        </p:blipFill>
        <p:spPr>
          <a:xfrm>
            <a:off x="237249" y="123025"/>
            <a:ext cx="411450" cy="322000"/>
          </a:xfrm>
          <a:prstGeom prst="rect">
            <a:avLst/>
          </a:prstGeom>
          <a:noFill/>
          <a:ln>
            <a:noFill/>
          </a:ln>
        </p:spPr>
      </p:pic>
      <p:pic>
        <p:nvPicPr>
          <p:cNvPr id="86" name="Google Shape;86;p16"/>
          <p:cNvPicPr preferRelativeResize="0"/>
          <p:nvPr/>
        </p:nvPicPr>
        <p:blipFill rotWithShape="1">
          <a:blip r:embed="rId6">
            <a:alphaModFix/>
          </a:blip>
          <a:srcRect b="19929" l="0" r="3984" t="12374"/>
          <a:stretch/>
        </p:blipFill>
        <p:spPr>
          <a:xfrm>
            <a:off x="901175" y="695425"/>
            <a:ext cx="7875122" cy="3470148"/>
          </a:xfrm>
          <a:prstGeom prst="rect">
            <a:avLst/>
          </a:prstGeom>
          <a:noFill/>
          <a:ln>
            <a:noFill/>
          </a:ln>
        </p:spPr>
      </p:pic>
      <p:pic>
        <p:nvPicPr>
          <p:cNvPr id="87" name="Google Shape;87;p16"/>
          <p:cNvPicPr preferRelativeResize="0"/>
          <p:nvPr/>
        </p:nvPicPr>
        <p:blipFill>
          <a:blip r:embed="rId7">
            <a:alphaModFix/>
          </a:blip>
          <a:stretch>
            <a:fillRect/>
          </a:stretch>
        </p:blipFill>
        <p:spPr>
          <a:xfrm>
            <a:off x="5061348" y="1773673"/>
            <a:ext cx="3335926" cy="1830098"/>
          </a:xfrm>
          <a:prstGeom prst="rect">
            <a:avLst/>
          </a:prstGeom>
          <a:noFill/>
          <a:ln>
            <a:noFill/>
          </a:ln>
        </p:spPr>
      </p:pic>
      <p:pic>
        <p:nvPicPr>
          <p:cNvPr id="88" name="Google Shape;88;p16"/>
          <p:cNvPicPr preferRelativeResize="0"/>
          <p:nvPr/>
        </p:nvPicPr>
        <p:blipFill>
          <a:blip r:embed="rId8">
            <a:alphaModFix/>
          </a:blip>
          <a:stretch>
            <a:fillRect/>
          </a:stretch>
        </p:blipFill>
        <p:spPr>
          <a:xfrm>
            <a:off x="1437561" y="1773675"/>
            <a:ext cx="3125440" cy="18300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17"/>
          <p:cNvSpPr txBox="1"/>
          <p:nvPr/>
        </p:nvSpPr>
        <p:spPr>
          <a:xfrm>
            <a:off x="914400" y="-2325"/>
            <a:ext cx="8229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dk1"/>
                </a:solidFill>
                <a:latin typeface="Montserrat"/>
                <a:ea typeface="Montserrat"/>
                <a:cs typeface="Montserrat"/>
                <a:sym typeface="Montserrat"/>
              </a:rPr>
              <a:t>Let’s come back to our dude</a:t>
            </a:r>
            <a:endParaRPr sz="2800">
              <a:latin typeface="Montserrat"/>
              <a:ea typeface="Montserrat"/>
              <a:cs typeface="Montserrat"/>
              <a:sym typeface="Montserrat"/>
            </a:endParaRPr>
          </a:p>
        </p:txBody>
      </p:sp>
      <p:pic>
        <p:nvPicPr>
          <p:cNvPr id="94" name="Google Shape;94;p17"/>
          <p:cNvPicPr preferRelativeResize="0"/>
          <p:nvPr/>
        </p:nvPicPr>
        <p:blipFill rotWithShape="1">
          <a:blip r:embed="rId4">
            <a:alphaModFix/>
          </a:blip>
          <a:srcRect b="48970" l="37954" r="36992" t="31381"/>
          <a:stretch/>
        </p:blipFill>
        <p:spPr>
          <a:xfrm>
            <a:off x="237249" y="123025"/>
            <a:ext cx="411450" cy="322000"/>
          </a:xfrm>
          <a:prstGeom prst="rect">
            <a:avLst/>
          </a:prstGeom>
          <a:noFill/>
          <a:ln>
            <a:noFill/>
          </a:ln>
        </p:spPr>
      </p:pic>
      <p:sp>
        <p:nvSpPr>
          <p:cNvPr id="95" name="Google Shape;95;p17"/>
          <p:cNvSpPr txBox="1"/>
          <p:nvPr/>
        </p:nvSpPr>
        <p:spPr>
          <a:xfrm>
            <a:off x="846275" y="1987200"/>
            <a:ext cx="7451400" cy="2385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595959"/>
                </a:solidFill>
                <a:latin typeface="Montserrat"/>
                <a:ea typeface="Montserrat"/>
                <a:cs typeface="Montserrat"/>
                <a:sym typeface="Montserrat"/>
              </a:rPr>
              <a:t>Eric found out that even though he lives not in the EU, his current music provider allows retrieving personal data according to GDPR Art.20. </a:t>
            </a:r>
            <a:endParaRPr>
              <a:solidFill>
                <a:srgbClr val="595959"/>
              </a:solidFill>
              <a:latin typeface="Montserrat"/>
              <a:ea typeface="Montserrat"/>
              <a:cs typeface="Montserrat"/>
              <a:sym typeface="Montserrat"/>
            </a:endParaRPr>
          </a:p>
          <a:p>
            <a:pPr indent="0" lvl="0" marL="0" rtl="0" algn="ctr">
              <a:spcBef>
                <a:spcPts val="0"/>
              </a:spcBef>
              <a:spcAft>
                <a:spcPts val="0"/>
              </a:spcAft>
              <a:buNone/>
            </a:pPr>
            <a:r>
              <a:t/>
            </a:r>
            <a:endParaRPr>
              <a:solidFill>
                <a:srgbClr val="595959"/>
              </a:solidFill>
              <a:latin typeface="Montserrat"/>
              <a:ea typeface="Montserrat"/>
              <a:cs typeface="Montserrat"/>
              <a:sym typeface="Montserrat"/>
            </a:endParaRPr>
          </a:p>
          <a:p>
            <a:pPr indent="0" lvl="0" marL="0" rtl="0" algn="ctr">
              <a:spcBef>
                <a:spcPts val="0"/>
              </a:spcBef>
              <a:spcAft>
                <a:spcPts val="0"/>
              </a:spcAft>
              <a:buNone/>
            </a:pPr>
            <a:r>
              <a:t/>
            </a:r>
            <a:endParaRPr>
              <a:solidFill>
                <a:srgbClr val="595959"/>
              </a:solidFill>
              <a:latin typeface="Montserrat"/>
              <a:ea typeface="Montserrat"/>
              <a:cs typeface="Montserrat"/>
              <a:sym typeface="Montserrat"/>
            </a:endParaRPr>
          </a:p>
          <a:p>
            <a:pPr indent="0" lvl="0" marL="0" rtl="0" algn="ctr">
              <a:spcBef>
                <a:spcPts val="0"/>
              </a:spcBef>
              <a:spcAft>
                <a:spcPts val="0"/>
              </a:spcAft>
              <a:buNone/>
            </a:pPr>
            <a:r>
              <a:rPr lang="en">
                <a:solidFill>
                  <a:srgbClr val="595959"/>
                </a:solidFill>
                <a:latin typeface="Montserrat"/>
                <a:ea typeface="Montserrat"/>
                <a:cs typeface="Montserrat"/>
                <a:sym typeface="Montserrat"/>
              </a:rPr>
              <a:t>He </a:t>
            </a:r>
            <a:r>
              <a:rPr lang="en">
                <a:solidFill>
                  <a:schemeClr val="dk2"/>
                </a:solidFill>
                <a:latin typeface="Montserrat"/>
                <a:ea typeface="Montserrat"/>
                <a:cs typeface="Montserrat"/>
                <a:sym typeface="Montserrat"/>
              </a:rPr>
              <a:t>got</a:t>
            </a:r>
            <a:r>
              <a:rPr lang="en">
                <a:solidFill>
                  <a:srgbClr val="595959"/>
                </a:solidFill>
                <a:latin typeface="Montserrat"/>
                <a:ea typeface="Montserrat"/>
                <a:cs typeface="Montserrat"/>
                <a:sym typeface="Montserrat"/>
              </a:rPr>
              <a:t> his data and send it to Spotify - so they translated it into the format they can use. </a:t>
            </a:r>
            <a:endParaRPr>
              <a:solidFill>
                <a:srgbClr val="595959"/>
              </a:solidFill>
              <a:latin typeface="Montserrat"/>
              <a:ea typeface="Montserrat"/>
              <a:cs typeface="Montserrat"/>
              <a:sym typeface="Montserrat"/>
            </a:endParaRPr>
          </a:p>
          <a:p>
            <a:pPr indent="0" lvl="0" marL="0" rtl="0" algn="ctr">
              <a:spcBef>
                <a:spcPts val="0"/>
              </a:spcBef>
              <a:spcAft>
                <a:spcPts val="0"/>
              </a:spcAft>
              <a:buNone/>
            </a:pPr>
            <a:r>
              <a:t/>
            </a:r>
            <a:endParaRPr>
              <a:solidFill>
                <a:srgbClr val="595959"/>
              </a:solidFill>
              <a:latin typeface="Montserrat"/>
              <a:ea typeface="Montserrat"/>
              <a:cs typeface="Montserrat"/>
              <a:sym typeface="Montserrat"/>
            </a:endParaRPr>
          </a:p>
          <a:p>
            <a:pPr indent="0" lvl="0" marL="0" rtl="0" algn="ctr">
              <a:spcBef>
                <a:spcPts val="0"/>
              </a:spcBef>
              <a:spcAft>
                <a:spcPts val="0"/>
              </a:spcAft>
              <a:buNone/>
            </a:pPr>
            <a:r>
              <a:t/>
            </a:r>
            <a:endParaRPr>
              <a:solidFill>
                <a:srgbClr val="595959"/>
              </a:solidFill>
              <a:latin typeface="Montserrat"/>
              <a:ea typeface="Montserrat"/>
              <a:cs typeface="Montserrat"/>
              <a:sym typeface="Montserrat"/>
            </a:endParaRPr>
          </a:p>
          <a:p>
            <a:pPr indent="0" lvl="0" marL="0" rtl="0" algn="ctr">
              <a:spcBef>
                <a:spcPts val="0"/>
              </a:spcBef>
              <a:spcAft>
                <a:spcPts val="0"/>
              </a:spcAft>
              <a:buNone/>
            </a:pPr>
            <a:r>
              <a:rPr lang="en">
                <a:solidFill>
                  <a:srgbClr val="595959"/>
                </a:solidFill>
                <a:latin typeface="Montserrat"/>
                <a:ea typeface="Montserrat"/>
                <a:cs typeface="Montserrat"/>
                <a:sym typeface="Montserrat"/>
              </a:rPr>
              <a:t>Eric got all his old playlists in Spotify, and, moreover, now he likes his recommended playlists more!</a:t>
            </a:r>
            <a:endParaRPr>
              <a:solidFill>
                <a:srgbClr val="595959"/>
              </a:solidFill>
              <a:latin typeface="Montserrat"/>
              <a:ea typeface="Montserrat"/>
              <a:cs typeface="Montserrat"/>
              <a:sym typeface="Montserrat"/>
            </a:endParaRPr>
          </a:p>
        </p:txBody>
      </p:sp>
      <p:pic>
        <p:nvPicPr>
          <p:cNvPr id="96" name="Google Shape;96;p17"/>
          <p:cNvPicPr preferRelativeResize="0"/>
          <p:nvPr/>
        </p:nvPicPr>
        <p:blipFill rotWithShape="1">
          <a:blip r:embed="rId5">
            <a:alphaModFix/>
          </a:blip>
          <a:srcRect b="0" l="0" r="72023" t="42791"/>
          <a:stretch/>
        </p:blipFill>
        <p:spPr>
          <a:xfrm>
            <a:off x="4372550" y="1171500"/>
            <a:ext cx="398900" cy="815700"/>
          </a:xfrm>
          <a:prstGeom prst="rect">
            <a:avLst/>
          </a:prstGeom>
          <a:noFill/>
          <a:ln>
            <a:noFill/>
          </a:ln>
        </p:spPr>
      </p:pic>
      <p:sp>
        <p:nvSpPr>
          <p:cNvPr id="97" name="Google Shape;97;p17"/>
          <p:cNvSpPr/>
          <p:nvPr/>
        </p:nvSpPr>
        <p:spPr>
          <a:xfrm rot="-5400000">
            <a:off x="4533900" y="1400175"/>
            <a:ext cx="76200" cy="152700"/>
          </a:xfrm>
          <a:prstGeom prst="mo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1" name="Shape 101"/>
        <p:cNvGrpSpPr/>
        <p:nvPr/>
      </p:nvGrpSpPr>
      <p:grpSpPr>
        <a:xfrm>
          <a:off x="0" y="0"/>
          <a:ext cx="0" cy="0"/>
          <a:chOff x="0" y="0"/>
          <a:chExt cx="0" cy="0"/>
        </a:xfrm>
      </p:grpSpPr>
      <p:sp>
        <p:nvSpPr>
          <p:cNvPr id="102" name="Google Shape;102;p18"/>
          <p:cNvSpPr txBox="1"/>
          <p:nvPr/>
        </p:nvSpPr>
        <p:spPr>
          <a:xfrm>
            <a:off x="3658387" y="1084875"/>
            <a:ext cx="2588100" cy="353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595959"/>
                </a:solidFill>
                <a:latin typeface="Montserrat"/>
                <a:ea typeface="Montserrat"/>
                <a:cs typeface="Montserrat"/>
                <a:sym typeface="Montserrat"/>
              </a:rPr>
              <a:t>It’s Paul.</a:t>
            </a:r>
            <a:endParaRPr b="1" sz="1000">
              <a:solidFill>
                <a:srgbClr val="595959"/>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spcBef>
                <a:spcPts val="0"/>
              </a:spcBef>
              <a:spcAft>
                <a:spcPts val="0"/>
              </a:spcAft>
              <a:buNone/>
            </a:pPr>
            <a:r>
              <a:rPr lang="en" sz="1000">
                <a:solidFill>
                  <a:srgbClr val="595959"/>
                </a:solidFill>
                <a:latin typeface="Montserrat"/>
                <a:ea typeface="Montserrat"/>
                <a:cs typeface="Montserrat"/>
                <a:sym typeface="Montserrat"/>
              </a:rPr>
              <a:t>- launched a data-driven app</a:t>
            </a:r>
            <a:endParaRPr sz="1000">
              <a:solidFill>
                <a:srgbClr val="595959"/>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spcBef>
                <a:spcPts val="0"/>
              </a:spcBef>
              <a:spcAft>
                <a:spcPts val="0"/>
              </a:spcAft>
              <a:buNone/>
            </a:pPr>
            <a:r>
              <a:rPr lang="en" sz="1000">
                <a:solidFill>
                  <a:srgbClr val="595959"/>
                </a:solidFill>
                <a:latin typeface="Montserrat"/>
                <a:ea typeface="Montserrat"/>
                <a:cs typeface="Montserrat"/>
                <a:sym typeface="Montserrat"/>
              </a:rPr>
              <a:t>- it can analyze data and provide his clients with the best service, but needs to have 6 months historical data</a:t>
            </a:r>
            <a:endParaRPr sz="1000">
              <a:solidFill>
                <a:srgbClr val="595959"/>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spcBef>
                <a:spcPts val="0"/>
              </a:spcBef>
              <a:spcAft>
                <a:spcPts val="0"/>
              </a:spcAft>
              <a:buNone/>
            </a:pPr>
            <a:r>
              <a:rPr lang="en" sz="1000">
                <a:solidFill>
                  <a:schemeClr val="dk2"/>
                </a:solidFill>
                <a:latin typeface="Montserrat"/>
                <a:ea typeface="Montserrat"/>
                <a:cs typeface="Montserrat"/>
                <a:sym typeface="Montserrat"/>
              </a:rPr>
              <a:t>- found several companies that accumulate this data</a:t>
            </a:r>
            <a:endParaRPr sz="10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0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000">
                <a:solidFill>
                  <a:schemeClr val="dk2"/>
                </a:solidFill>
                <a:latin typeface="Montserrat"/>
                <a:ea typeface="Montserrat"/>
                <a:cs typeface="Montserrat"/>
                <a:sym typeface="Montserrat"/>
              </a:rPr>
              <a:t>- targeted his advertisements for users of these companies</a:t>
            </a:r>
            <a:endParaRPr sz="10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0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000">
                <a:solidFill>
                  <a:schemeClr val="dk2"/>
                </a:solidFill>
                <a:latin typeface="Montserrat"/>
                <a:ea typeface="Montserrat"/>
                <a:cs typeface="Montserrat"/>
                <a:sym typeface="Montserrat"/>
              </a:rPr>
              <a:t>- most of his new clients came with bid dataset, he just ‘translated’ it to the format he could use in his App. Now he got invitation to join YC!</a:t>
            </a:r>
            <a:endParaRPr sz="1000">
              <a:solidFill>
                <a:srgbClr val="595959"/>
              </a:solidFill>
              <a:latin typeface="Montserrat"/>
              <a:ea typeface="Montserrat"/>
              <a:cs typeface="Montserrat"/>
              <a:sym typeface="Montserrat"/>
            </a:endParaRPr>
          </a:p>
        </p:txBody>
      </p:sp>
      <p:sp>
        <p:nvSpPr>
          <p:cNvPr id="103" name="Google Shape;103;p18"/>
          <p:cNvSpPr txBox="1"/>
          <p:nvPr/>
        </p:nvSpPr>
        <p:spPr>
          <a:xfrm>
            <a:off x="907500" y="-2325"/>
            <a:ext cx="8236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Montserrat"/>
                <a:ea typeface="Montserrat"/>
                <a:cs typeface="Montserrat"/>
                <a:sym typeface="Montserrat"/>
              </a:rPr>
              <a:t>This use case can be scaled further</a:t>
            </a:r>
            <a:endParaRPr sz="2800">
              <a:solidFill>
                <a:srgbClr val="000000"/>
              </a:solidFill>
              <a:latin typeface="Montserrat"/>
              <a:ea typeface="Montserrat"/>
              <a:cs typeface="Montserrat"/>
              <a:sym typeface="Montserrat"/>
            </a:endParaRPr>
          </a:p>
        </p:txBody>
      </p:sp>
      <p:sp>
        <p:nvSpPr>
          <p:cNvPr id="104" name="Google Shape;104;p18"/>
          <p:cNvSpPr txBox="1"/>
          <p:nvPr/>
        </p:nvSpPr>
        <p:spPr>
          <a:xfrm>
            <a:off x="913175" y="1084875"/>
            <a:ext cx="2588100" cy="353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595959"/>
                </a:solidFill>
                <a:latin typeface="Montserrat"/>
                <a:ea typeface="Montserrat"/>
                <a:cs typeface="Montserrat"/>
                <a:sym typeface="Montserrat"/>
              </a:rPr>
              <a:t>It’s Emma.</a:t>
            </a:r>
            <a:endParaRPr b="1" sz="1000">
              <a:solidFill>
                <a:srgbClr val="595959"/>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spcBef>
                <a:spcPts val="0"/>
              </a:spcBef>
              <a:spcAft>
                <a:spcPts val="0"/>
              </a:spcAft>
              <a:buNone/>
            </a:pPr>
            <a:r>
              <a:rPr lang="en" sz="1000">
                <a:solidFill>
                  <a:srgbClr val="595959"/>
                </a:solidFill>
                <a:latin typeface="Montserrat"/>
                <a:ea typeface="Montserrat"/>
                <a:cs typeface="Montserrat"/>
                <a:sym typeface="Montserrat"/>
              </a:rPr>
              <a:t>- </a:t>
            </a:r>
            <a:r>
              <a:rPr lang="en" sz="1000">
                <a:solidFill>
                  <a:srgbClr val="595959"/>
                </a:solidFill>
                <a:latin typeface="Montserrat"/>
                <a:ea typeface="Montserrat"/>
                <a:cs typeface="Montserrat"/>
                <a:sym typeface="Montserrat"/>
              </a:rPr>
              <a:t>wants to try out AILetics app </a:t>
            </a:r>
            <a:endParaRPr sz="1000">
              <a:solidFill>
                <a:srgbClr val="595959"/>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spcBef>
                <a:spcPts val="0"/>
              </a:spcBef>
              <a:spcAft>
                <a:spcPts val="0"/>
              </a:spcAft>
              <a:buNone/>
            </a:pPr>
            <a:r>
              <a:rPr lang="en" sz="1000">
                <a:solidFill>
                  <a:srgbClr val="595959"/>
                </a:solidFill>
                <a:latin typeface="Montserrat"/>
                <a:ea typeface="Montserrat"/>
                <a:cs typeface="Montserrat"/>
                <a:sym typeface="Montserrat"/>
              </a:rPr>
              <a:t>- but she heard that it takes months for AI to actually give useful suggestions. </a:t>
            </a:r>
            <a:endParaRPr sz="1000">
              <a:solidFill>
                <a:srgbClr val="595959"/>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spcBef>
                <a:spcPts val="0"/>
              </a:spcBef>
              <a:spcAft>
                <a:spcPts val="0"/>
              </a:spcAft>
              <a:buNone/>
            </a:pPr>
            <a:r>
              <a:rPr lang="en" sz="1000">
                <a:solidFill>
                  <a:schemeClr val="dk2"/>
                </a:solidFill>
                <a:latin typeface="Montserrat"/>
                <a:ea typeface="Montserrat"/>
                <a:cs typeface="Montserrat"/>
                <a:sym typeface="Montserrat"/>
              </a:rPr>
              <a:t>- requested all her personal data according to GDPR Art.20 and just “translated” her data to the format that AILetics could utilize</a:t>
            </a:r>
            <a:endParaRPr sz="10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0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000">
                <a:solidFill>
                  <a:schemeClr val="dk2"/>
                </a:solidFill>
                <a:latin typeface="Montserrat"/>
                <a:ea typeface="Montserrat"/>
                <a:cs typeface="Montserrat"/>
                <a:sym typeface="Montserrat"/>
              </a:rPr>
              <a:t>- in 3 minutes her new Artificial Intelligence Fitness Trainer gave fine tuned personalized programm.</a:t>
            </a:r>
            <a:endParaRPr sz="1000">
              <a:solidFill>
                <a:srgbClr val="595959"/>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595959"/>
              </a:solidFill>
              <a:latin typeface="Montserrat"/>
              <a:ea typeface="Montserrat"/>
              <a:cs typeface="Montserrat"/>
              <a:sym typeface="Montserrat"/>
            </a:endParaRPr>
          </a:p>
        </p:txBody>
      </p:sp>
      <p:pic>
        <p:nvPicPr>
          <p:cNvPr id="105" name="Google Shape;105;p18"/>
          <p:cNvPicPr preferRelativeResize="0"/>
          <p:nvPr/>
        </p:nvPicPr>
        <p:blipFill rotWithShape="1">
          <a:blip r:embed="rId4">
            <a:alphaModFix/>
          </a:blip>
          <a:srcRect b="0" l="72023" r="0" t="42791"/>
          <a:stretch/>
        </p:blipFill>
        <p:spPr>
          <a:xfrm>
            <a:off x="2067200" y="626725"/>
            <a:ext cx="280067" cy="572700"/>
          </a:xfrm>
          <a:prstGeom prst="rect">
            <a:avLst/>
          </a:prstGeom>
          <a:noFill/>
          <a:ln>
            <a:noFill/>
          </a:ln>
        </p:spPr>
      </p:pic>
      <p:sp>
        <p:nvSpPr>
          <p:cNvPr id="106" name="Google Shape;106;p18"/>
          <p:cNvSpPr txBox="1"/>
          <p:nvPr/>
        </p:nvSpPr>
        <p:spPr>
          <a:xfrm>
            <a:off x="6403600" y="1084875"/>
            <a:ext cx="2588100" cy="353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595959"/>
                </a:solidFill>
                <a:latin typeface="Montserrat"/>
                <a:ea typeface="Montserrat"/>
                <a:cs typeface="Montserrat"/>
                <a:sym typeface="Montserrat"/>
              </a:rPr>
              <a:t>It’s Sara.</a:t>
            </a:r>
            <a:endParaRPr b="1" sz="1000">
              <a:solidFill>
                <a:srgbClr val="595959"/>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spcBef>
                <a:spcPts val="0"/>
              </a:spcBef>
              <a:spcAft>
                <a:spcPts val="0"/>
              </a:spcAft>
              <a:buNone/>
            </a:pPr>
            <a:r>
              <a:rPr lang="en" sz="1000">
                <a:solidFill>
                  <a:srgbClr val="595959"/>
                </a:solidFill>
                <a:latin typeface="Montserrat"/>
                <a:ea typeface="Montserrat"/>
                <a:cs typeface="Montserrat"/>
                <a:sym typeface="Montserrat"/>
              </a:rPr>
              <a:t>- </a:t>
            </a:r>
            <a:r>
              <a:rPr lang="en" sz="1000">
                <a:solidFill>
                  <a:srgbClr val="595959"/>
                </a:solidFill>
                <a:latin typeface="Montserrat"/>
                <a:ea typeface="Montserrat"/>
                <a:cs typeface="Montserrat"/>
                <a:sym typeface="Montserrat"/>
              </a:rPr>
              <a:t>business struggles from fighting against monopoly</a:t>
            </a:r>
            <a:endParaRPr sz="1000">
              <a:solidFill>
                <a:srgbClr val="595959"/>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spcBef>
                <a:spcPts val="0"/>
              </a:spcBef>
              <a:spcAft>
                <a:spcPts val="0"/>
              </a:spcAft>
              <a:buNone/>
            </a:pPr>
            <a:r>
              <a:rPr lang="en" sz="1000">
                <a:solidFill>
                  <a:srgbClr val="595959"/>
                </a:solidFill>
                <a:latin typeface="Montserrat"/>
                <a:ea typeface="Montserrat"/>
                <a:cs typeface="Montserrat"/>
                <a:sym typeface="Montserrat"/>
              </a:rPr>
              <a:t>-people can’t use Sara’s service easily, due to high switch cost and network effect.</a:t>
            </a:r>
            <a:endParaRPr sz="1000">
              <a:solidFill>
                <a:srgbClr val="595959"/>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000">
              <a:solidFill>
                <a:schemeClr val="dk2"/>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0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000">
                <a:solidFill>
                  <a:schemeClr val="dk2"/>
                </a:solidFill>
                <a:latin typeface="Montserrat"/>
                <a:ea typeface="Montserrat"/>
                <a:cs typeface="Montserrat"/>
                <a:sym typeface="Montserrat"/>
              </a:rPr>
              <a:t>- connected data translator to webpage of her business </a:t>
            </a:r>
            <a:endParaRPr sz="10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0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000">
                <a:solidFill>
                  <a:schemeClr val="dk2"/>
                </a:solidFill>
                <a:latin typeface="Montserrat"/>
                <a:ea typeface="Montserrat"/>
                <a:cs typeface="Montserrat"/>
                <a:sym typeface="Montserrat"/>
              </a:rPr>
              <a:t>- now all people can retrieve data from the monopolist and easily switch from the monopoly to her service! </a:t>
            </a:r>
            <a:endParaRPr sz="10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000">
              <a:solidFill>
                <a:schemeClr val="dk2"/>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000">
                <a:solidFill>
                  <a:schemeClr val="dk2"/>
                </a:solidFill>
                <a:latin typeface="Montserrat"/>
                <a:ea typeface="Montserrat"/>
                <a:cs typeface="Montserrat"/>
                <a:sym typeface="Montserrat"/>
              </a:rPr>
              <a:t>- there is no monopoly any more</a:t>
            </a:r>
            <a:endParaRPr sz="10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000">
              <a:solidFill>
                <a:srgbClr val="595959"/>
              </a:solidFill>
              <a:latin typeface="Montserrat"/>
              <a:ea typeface="Montserrat"/>
              <a:cs typeface="Montserrat"/>
              <a:sym typeface="Montserrat"/>
            </a:endParaRPr>
          </a:p>
        </p:txBody>
      </p:sp>
      <p:pic>
        <p:nvPicPr>
          <p:cNvPr id="107" name="Google Shape;107;p18"/>
          <p:cNvPicPr preferRelativeResize="0"/>
          <p:nvPr/>
        </p:nvPicPr>
        <p:blipFill rotWithShape="1">
          <a:blip r:embed="rId4">
            <a:alphaModFix/>
          </a:blip>
          <a:srcRect b="0" l="72020" r="2" t="42791"/>
          <a:stretch/>
        </p:blipFill>
        <p:spPr>
          <a:xfrm>
            <a:off x="7557584" y="626725"/>
            <a:ext cx="280067" cy="572700"/>
          </a:xfrm>
          <a:prstGeom prst="rect">
            <a:avLst/>
          </a:prstGeom>
          <a:noFill/>
          <a:ln>
            <a:noFill/>
          </a:ln>
        </p:spPr>
      </p:pic>
      <p:pic>
        <p:nvPicPr>
          <p:cNvPr id="108" name="Google Shape;108;p18"/>
          <p:cNvPicPr preferRelativeResize="0"/>
          <p:nvPr/>
        </p:nvPicPr>
        <p:blipFill rotWithShape="1">
          <a:blip r:embed="rId4">
            <a:alphaModFix/>
          </a:blip>
          <a:srcRect b="0" l="36101" r="35922" t="42791"/>
          <a:stretch/>
        </p:blipFill>
        <p:spPr>
          <a:xfrm>
            <a:off x="4812394" y="626725"/>
            <a:ext cx="280067" cy="572700"/>
          </a:xfrm>
          <a:prstGeom prst="rect">
            <a:avLst/>
          </a:prstGeom>
          <a:noFill/>
          <a:ln>
            <a:noFill/>
          </a:ln>
        </p:spPr>
      </p:pic>
      <p:pic>
        <p:nvPicPr>
          <p:cNvPr id="109" name="Google Shape;109;p18"/>
          <p:cNvPicPr preferRelativeResize="0"/>
          <p:nvPr/>
        </p:nvPicPr>
        <p:blipFill rotWithShape="1">
          <a:blip r:embed="rId5">
            <a:alphaModFix/>
          </a:blip>
          <a:srcRect b="48970" l="37954" r="36992" t="31381"/>
          <a:stretch/>
        </p:blipFill>
        <p:spPr>
          <a:xfrm>
            <a:off x="237249" y="123025"/>
            <a:ext cx="411450" cy="322000"/>
          </a:xfrm>
          <a:prstGeom prst="rect">
            <a:avLst/>
          </a:prstGeom>
          <a:noFill/>
          <a:ln>
            <a:noFill/>
          </a:ln>
        </p:spPr>
      </p:pic>
      <p:sp>
        <p:nvSpPr>
          <p:cNvPr id="110" name="Google Shape;110;p18"/>
          <p:cNvSpPr/>
          <p:nvPr/>
        </p:nvSpPr>
        <p:spPr>
          <a:xfrm>
            <a:off x="913175" y="700000"/>
            <a:ext cx="26400" cy="3745500"/>
          </a:xfrm>
          <a:prstGeom prst="rect">
            <a:avLst/>
          </a:prstGeom>
          <a:solidFill>
            <a:srgbClr val="4653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8"/>
          <p:cNvSpPr/>
          <p:nvPr/>
        </p:nvSpPr>
        <p:spPr>
          <a:xfrm>
            <a:off x="6403600" y="700000"/>
            <a:ext cx="26400" cy="3745500"/>
          </a:xfrm>
          <a:prstGeom prst="rect">
            <a:avLst/>
          </a:prstGeom>
          <a:solidFill>
            <a:srgbClr val="9FC4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8"/>
          <p:cNvSpPr/>
          <p:nvPr/>
        </p:nvSpPr>
        <p:spPr>
          <a:xfrm>
            <a:off x="3658387" y="700000"/>
            <a:ext cx="26400" cy="3745500"/>
          </a:xfrm>
          <a:prstGeom prst="rect">
            <a:avLst/>
          </a:prstGeom>
          <a:solidFill>
            <a:srgbClr val="C0D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8"/>
          <p:cNvSpPr/>
          <p:nvPr/>
        </p:nvSpPr>
        <p:spPr>
          <a:xfrm>
            <a:off x="3474875" y="700000"/>
            <a:ext cx="26400" cy="3745500"/>
          </a:xfrm>
          <a:prstGeom prst="rect">
            <a:avLst/>
          </a:prstGeom>
          <a:solidFill>
            <a:srgbClr val="4653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8"/>
          <p:cNvSpPr/>
          <p:nvPr/>
        </p:nvSpPr>
        <p:spPr>
          <a:xfrm>
            <a:off x="8965225" y="700000"/>
            <a:ext cx="26400" cy="3745500"/>
          </a:xfrm>
          <a:prstGeom prst="rect">
            <a:avLst/>
          </a:prstGeom>
          <a:solidFill>
            <a:srgbClr val="9FC4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8"/>
          <p:cNvSpPr/>
          <p:nvPr/>
        </p:nvSpPr>
        <p:spPr>
          <a:xfrm>
            <a:off x="6220087" y="700000"/>
            <a:ext cx="26400" cy="3745500"/>
          </a:xfrm>
          <a:prstGeom prst="rect">
            <a:avLst/>
          </a:prstGeom>
          <a:solidFill>
            <a:srgbClr val="C0D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8"/>
          <p:cNvSpPr/>
          <p:nvPr/>
        </p:nvSpPr>
        <p:spPr>
          <a:xfrm rot="5400000">
            <a:off x="2027075" y="2436650"/>
            <a:ext cx="360300" cy="189000"/>
          </a:xfrm>
          <a:prstGeom prst="rightArrow">
            <a:avLst>
              <a:gd fmla="val 58174" name="adj1"/>
              <a:gd fmla="val 65361" name="adj2"/>
            </a:avLst>
          </a:prstGeom>
          <a:solidFill>
            <a:srgbClr val="0119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8"/>
          <p:cNvSpPr/>
          <p:nvPr/>
        </p:nvSpPr>
        <p:spPr>
          <a:xfrm rot="5400000">
            <a:off x="4772275" y="2436650"/>
            <a:ext cx="360300" cy="189000"/>
          </a:xfrm>
          <a:prstGeom prst="rightArrow">
            <a:avLst>
              <a:gd fmla="val 58174" name="adj1"/>
              <a:gd fmla="val 65361" name="adj2"/>
            </a:avLst>
          </a:prstGeom>
          <a:solidFill>
            <a:srgbClr val="C0D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8"/>
          <p:cNvSpPr/>
          <p:nvPr/>
        </p:nvSpPr>
        <p:spPr>
          <a:xfrm rot="5400000">
            <a:off x="7517463" y="2436650"/>
            <a:ext cx="360300" cy="189000"/>
          </a:xfrm>
          <a:prstGeom prst="rightArrow">
            <a:avLst>
              <a:gd fmla="val 58174" name="adj1"/>
              <a:gd fmla="val 65361" name="adj2"/>
            </a:avLst>
          </a:prstGeom>
          <a:solidFill>
            <a:srgbClr val="9FC4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8"/>
          <p:cNvSpPr txBox="1"/>
          <p:nvPr/>
        </p:nvSpPr>
        <p:spPr>
          <a:xfrm>
            <a:off x="648750" y="4575125"/>
            <a:ext cx="7846500" cy="36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Is it possible in the real life?</a:t>
            </a:r>
            <a:endParaRPr b="1">
              <a:solidFill>
                <a:schemeClr val="dk1"/>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3" name="Shape 123"/>
        <p:cNvGrpSpPr/>
        <p:nvPr/>
      </p:nvGrpSpPr>
      <p:grpSpPr>
        <a:xfrm>
          <a:off x="0" y="0"/>
          <a:ext cx="0" cy="0"/>
          <a:chOff x="0" y="0"/>
          <a:chExt cx="0" cy="0"/>
        </a:xfrm>
      </p:grpSpPr>
      <p:sp>
        <p:nvSpPr>
          <p:cNvPr id="124" name="Google Shape;124;p19"/>
          <p:cNvSpPr txBox="1"/>
          <p:nvPr/>
        </p:nvSpPr>
        <p:spPr>
          <a:xfrm>
            <a:off x="1535150" y="2042025"/>
            <a:ext cx="8991600" cy="30000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0000">
                <a:solidFill>
                  <a:srgbClr val="F3F3F3"/>
                </a:solidFill>
                <a:latin typeface="Montserrat"/>
                <a:ea typeface="Montserrat"/>
                <a:cs typeface="Montserrat"/>
                <a:sym typeface="Montserrat"/>
              </a:rPr>
              <a:t>Music</a:t>
            </a:r>
            <a:endParaRPr sz="20000">
              <a:solidFill>
                <a:srgbClr val="F3F3F3"/>
              </a:solidFill>
              <a:latin typeface="Montserrat"/>
              <a:ea typeface="Montserrat"/>
              <a:cs typeface="Montserrat"/>
              <a:sym typeface="Montserrat"/>
            </a:endParaRPr>
          </a:p>
        </p:txBody>
      </p:sp>
      <p:sp>
        <p:nvSpPr>
          <p:cNvPr id="125" name="Google Shape;125;p19"/>
          <p:cNvSpPr txBox="1"/>
          <p:nvPr/>
        </p:nvSpPr>
        <p:spPr>
          <a:xfrm>
            <a:off x="914400" y="0"/>
            <a:ext cx="8229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Montserrat"/>
                <a:ea typeface="Montserrat"/>
                <a:cs typeface="Montserrat"/>
                <a:sym typeface="Montserrat"/>
              </a:rPr>
              <a:t>UDAPTOR: just like Google Translate for Data </a:t>
            </a:r>
            <a:endParaRPr sz="2800">
              <a:solidFill>
                <a:srgbClr val="000000"/>
              </a:solidFill>
              <a:latin typeface="Montserrat"/>
              <a:ea typeface="Montserrat"/>
              <a:cs typeface="Montserrat"/>
              <a:sym typeface="Montserrat"/>
            </a:endParaRPr>
          </a:p>
        </p:txBody>
      </p:sp>
      <p:pic>
        <p:nvPicPr>
          <p:cNvPr id="126" name="Google Shape;126;p19"/>
          <p:cNvPicPr preferRelativeResize="0"/>
          <p:nvPr/>
        </p:nvPicPr>
        <p:blipFill rotWithShape="1">
          <a:blip r:embed="rId4">
            <a:alphaModFix/>
          </a:blip>
          <a:srcRect b="48970" l="37954" r="36992" t="31381"/>
          <a:stretch/>
        </p:blipFill>
        <p:spPr>
          <a:xfrm>
            <a:off x="237249" y="123025"/>
            <a:ext cx="411450" cy="322000"/>
          </a:xfrm>
          <a:prstGeom prst="rect">
            <a:avLst/>
          </a:prstGeom>
          <a:noFill/>
          <a:ln>
            <a:noFill/>
          </a:ln>
        </p:spPr>
      </p:pic>
      <p:sp>
        <p:nvSpPr>
          <p:cNvPr id="127" name="Google Shape;127;p19"/>
          <p:cNvSpPr txBox="1"/>
          <p:nvPr/>
        </p:nvSpPr>
        <p:spPr>
          <a:xfrm>
            <a:off x="3762575" y="3530125"/>
            <a:ext cx="1047000" cy="94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595959"/>
                </a:solidFill>
                <a:latin typeface="Montserrat"/>
                <a:ea typeface="Montserrat"/>
                <a:cs typeface="Montserrat"/>
                <a:sym typeface="Montserrat"/>
              </a:rPr>
              <a:t>3.</a:t>
            </a:r>
            <a:r>
              <a:rPr lang="en" sz="1000">
                <a:solidFill>
                  <a:srgbClr val="595959"/>
                </a:solidFill>
                <a:latin typeface="Montserrat"/>
                <a:ea typeface="Montserrat"/>
                <a:cs typeface="Montserrat"/>
                <a:sym typeface="Montserrat"/>
              </a:rPr>
              <a:t> </a:t>
            </a:r>
            <a:endParaRPr sz="1000">
              <a:solidFill>
                <a:srgbClr val="595959"/>
              </a:solidFill>
              <a:latin typeface="Montserrat"/>
              <a:ea typeface="Montserrat"/>
              <a:cs typeface="Montserrat"/>
              <a:sym typeface="Montserrat"/>
            </a:endParaRPr>
          </a:p>
          <a:p>
            <a:pPr indent="0" lvl="0" marL="0" rtl="0" algn="ctr">
              <a:spcBef>
                <a:spcPts val="0"/>
              </a:spcBef>
              <a:spcAft>
                <a:spcPts val="0"/>
              </a:spcAft>
              <a:buNone/>
            </a:pPr>
            <a:r>
              <a:rPr lang="en" sz="1000">
                <a:solidFill>
                  <a:srgbClr val="595959"/>
                </a:solidFill>
                <a:latin typeface="Montserrat"/>
                <a:ea typeface="Montserrat"/>
                <a:cs typeface="Montserrat"/>
                <a:sym typeface="Montserrat"/>
              </a:rPr>
              <a:t>UDAPTOR transforms data to new format</a:t>
            </a:r>
            <a:endParaRPr sz="1000">
              <a:solidFill>
                <a:srgbClr val="595959"/>
              </a:solidFill>
              <a:latin typeface="Montserrat"/>
              <a:ea typeface="Montserrat"/>
              <a:cs typeface="Montserrat"/>
              <a:sym typeface="Montserrat"/>
            </a:endParaRPr>
          </a:p>
        </p:txBody>
      </p:sp>
      <p:sp>
        <p:nvSpPr>
          <p:cNvPr id="128" name="Google Shape;128;p19"/>
          <p:cNvSpPr/>
          <p:nvPr/>
        </p:nvSpPr>
        <p:spPr>
          <a:xfrm>
            <a:off x="2990725" y="1073025"/>
            <a:ext cx="3971700" cy="2322600"/>
          </a:xfrm>
          <a:prstGeom prst="rect">
            <a:avLst/>
          </a:prstGeom>
          <a:solidFill>
            <a:srgbClr val="FFFFFF"/>
          </a:solidFill>
          <a:ln cap="flat" cmpd="sng" w="38100">
            <a:solidFill>
              <a:srgbClr val="4653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9"/>
          <p:cNvSpPr/>
          <p:nvPr/>
        </p:nvSpPr>
        <p:spPr>
          <a:xfrm>
            <a:off x="3113825" y="1994250"/>
            <a:ext cx="2344500" cy="1235100"/>
          </a:xfrm>
          <a:prstGeom prst="rect">
            <a:avLst/>
          </a:prstGeom>
          <a:solidFill>
            <a:srgbClr val="FFFFFF"/>
          </a:solidFill>
          <a:ln cap="flat" cmpd="sng" w="38100">
            <a:solidFill>
              <a:srgbClr val="C0DFA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9"/>
          <p:cNvSpPr txBox="1"/>
          <p:nvPr/>
        </p:nvSpPr>
        <p:spPr>
          <a:xfrm>
            <a:off x="927000" y="1943450"/>
            <a:ext cx="1047000" cy="145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595959"/>
                </a:solidFill>
                <a:latin typeface="Montserrat"/>
                <a:ea typeface="Montserrat"/>
                <a:cs typeface="Montserrat"/>
                <a:sym typeface="Montserrat"/>
              </a:rPr>
              <a:t>1.</a:t>
            </a:r>
            <a:r>
              <a:rPr lang="en" sz="1000">
                <a:solidFill>
                  <a:srgbClr val="595959"/>
                </a:solidFill>
                <a:latin typeface="Montserrat"/>
                <a:ea typeface="Montserrat"/>
                <a:cs typeface="Montserrat"/>
                <a:sym typeface="Montserrat"/>
              </a:rPr>
              <a:t> </a:t>
            </a:r>
            <a:endParaRPr sz="1000">
              <a:solidFill>
                <a:srgbClr val="595959"/>
              </a:solidFill>
              <a:latin typeface="Montserrat"/>
              <a:ea typeface="Montserrat"/>
              <a:cs typeface="Montserrat"/>
              <a:sym typeface="Montserrat"/>
            </a:endParaRPr>
          </a:p>
          <a:p>
            <a:pPr indent="0" lvl="0" marL="0" rtl="0" algn="ctr">
              <a:spcBef>
                <a:spcPts val="0"/>
              </a:spcBef>
              <a:spcAft>
                <a:spcPts val="0"/>
              </a:spcAft>
              <a:buNone/>
            </a:pPr>
            <a:r>
              <a:rPr lang="en" sz="1000">
                <a:solidFill>
                  <a:srgbClr val="595959"/>
                </a:solidFill>
                <a:latin typeface="Montserrat"/>
                <a:ea typeface="Montserrat"/>
                <a:cs typeface="Montserrat"/>
                <a:sym typeface="Montserrat"/>
              </a:rPr>
              <a:t>Potentially unsatisfied user gets his data from previous vendor using GDPR Art.20</a:t>
            </a:r>
            <a:endParaRPr b="1" sz="1000">
              <a:solidFill>
                <a:srgbClr val="595959"/>
              </a:solidFill>
              <a:latin typeface="Montserrat"/>
              <a:ea typeface="Montserrat"/>
              <a:cs typeface="Montserrat"/>
              <a:sym typeface="Montserrat"/>
            </a:endParaRPr>
          </a:p>
        </p:txBody>
      </p:sp>
      <p:sp>
        <p:nvSpPr>
          <p:cNvPr id="131" name="Google Shape;131;p19"/>
          <p:cNvSpPr txBox="1"/>
          <p:nvPr/>
        </p:nvSpPr>
        <p:spPr>
          <a:xfrm>
            <a:off x="2344025" y="3530125"/>
            <a:ext cx="1047000" cy="94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595959"/>
                </a:solidFill>
                <a:latin typeface="Montserrat"/>
                <a:ea typeface="Montserrat"/>
                <a:cs typeface="Montserrat"/>
                <a:sym typeface="Montserrat"/>
              </a:rPr>
              <a:t>2.</a:t>
            </a:r>
            <a:r>
              <a:rPr lang="en" sz="1000">
                <a:solidFill>
                  <a:srgbClr val="595959"/>
                </a:solidFill>
                <a:latin typeface="Montserrat"/>
                <a:ea typeface="Montserrat"/>
                <a:cs typeface="Montserrat"/>
                <a:sym typeface="Montserrat"/>
              </a:rPr>
              <a:t> </a:t>
            </a:r>
            <a:endParaRPr sz="1000">
              <a:solidFill>
                <a:srgbClr val="595959"/>
              </a:solidFill>
              <a:latin typeface="Montserrat"/>
              <a:ea typeface="Montserrat"/>
              <a:cs typeface="Montserrat"/>
              <a:sym typeface="Montserrat"/>
            </a:endParaRPr>
          </a:p>
          <a:p>
            <a:pPr indent="0" lvl="0" marL="0" rtl="0" algn="ctr">
              <a:spcBef>
                <a:spcPts val="0"/>
              </a:spcBef>
              <a:spcAft>
                <a:spcPts val="0"/>
              </a:spcAft>
              <a:buNone/>
            </a:pPr>
            <a:r>
              <a:rPr lang="en" sz="1000">
                <a:solidFill>
                  <a:srgbClr val="595959"/>
                </a:solidFill>
                <a:latin typeface="Montserrat"/>
                <a:ea typeface="Montserrat"/>
                <a:cs typeface="Montserrat"/>
                <a:sym typeface="Montserrat"/>
              </a:rPr>
              <a:t>He provides the new vendor with this data</a:t>
            </a:r>
            <a:endParaRPr sz="1000">
              <a:solidFill>
                <a:srgbClr val="595959"/>
              </a:solidFill>
              <a:latin typeface="Montserrat"/>
              <a:ea typeface="Montserrat"/>
              <a:cs typeface="Montserrat"/>
              <a:sym typeface="Montserrat"/>
            </a:endParaRPr>
          </a:p>
        </p:txBody>
      </p:sp>
      <p:sp>
        <p:nvSpPr>
          <p:cNvPr id="132" name="Google Shape;132;p19"/>
          <p:cNvSpPr txBox="1"/>
          <p:nvPr/>
        </p:nvSpPr>
        <p:spPr>
          <a:xfrm>
            <a:off x="5802100" y="3530125"/>
            <a:ext cx="1272600" cy="104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595959"/>
                </a:solidFill>
                <a:latin typeface="Montserrat"/>
                <a:ea typeface="Montserrat"/>
                <a:cs typeface="Montserrat"/>
                <a:sym typeface="Montserrat"/>
              </a:rPr>
              <a:t>4.</a:t>
            </a:r>
            <a:endParaRPr b="1" sz="1000">
              <a:solidFill>
                <a:srgbClr val="595959"/>
              </a:solidFill>
              <a:latin typeface="Montserrat"/>
              <a:ea typeface="Montserrat"/>
              <a:cs typeface="Montserrat"/>
              <a:sym typeface="Montserrat"/>
            </a:endParaRPr>
          </a:p>
          <a:p>
            <a:pPr indent="0" lvl="0" marL="0" rtl="0" algn="ctr">
              <a:spcBef>
                <a:spcPts val="0"/>
              </a:spcBef>
              <a:spcAft>
                <a:spcPts val="0"/>
              </a:spcAft>
              <a:buNone/>
            </a:pPr>
            <a:r>
              <a:rPr lang="en" sz="1000">
                <a:solidFill>
                  <a:srgbClr val="595959"/>
                </a:solidFill>
                <a:latin typeface="Montserrat"/>
                <a:ea typeface="Montserrat"/>
                <a:cs typeface="Montserrat"/>
                <a:sym typeface="Montserrat"/>
              </a:rPr>
              <a:t>The new vendor utilizes this data to provide the best service for user</a:t>
            </a:r>
            <a:endParaRPr sz="1000">
              <a:solidFill>
                <a:srgbClr val="595959"/>
              </a:solidFill>
              <a:latin typeface="Montserrat"/>
              <a:ea typeface="Montserrat"/>
              <a:cs typeface="Montserrat"/>
              <a:sym typeface="Montserrat"/>
            </a:endParaRPr>
          </a:p>
        </p:txBody>
      </p:sp>
      <p:sp>
        <p:nvSpPr>
          <p:cNvPr id="133" name="Google Shape;133;p19"/>
          <p:cNvSpPr txBox="1"/>
          <p:nvPr/>
        </p:nvSpPr>
        <p:spPr>
          <a:xfrm>
            <a:off x="8113000" y="1943450"/>
            <a:ext cx="951600" cy="145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595959"/>
                </a:solidFill>
                <a:latin typeface="Montserrat"/>
                <a:ea typeface="Montserrat"/>
                <a:cs typeface="Montserrat"/>
                <a:sym typeface="Montserrat"/>
              </a:rPr>
              <a:t>5. </a:t>
            </a:r>
            <a:endParaRPr b="1" sz="1000">
              <a:solidFill>
                <a:srgbClr val="595959"/>
              </a:solidFill>
              <a:latin typeface="Montserrat"/>
              <a:ea typeface="Montserrat"/>
              <a:cs typeface="Montserrat"/>
              <a:sym typeface="Montserrat"/>
            </a:endParaRPr>
          </a:p>
          <a:p>
            <a:pPr indent="0" lvl="0" marL="0" rtl="0" algn="ctr">
              <a:spcBef>
                <a:spcPts val="0"/>
              </a:spcBef>
              <a:spcAft>
                <a:spcPts val="0"/>
              </a:spcAft>
              <a:buNone/>
            </a:pPr>
            <a:r>
              <a:rPr lang="en" sz="1000">
                <a:solidFill>
                  <a:srgbClr val="595959"/>
                </a:solidFill>
                <a:latin typeface="Montserrat"/>
                <a:ea typeface="Montserrat"/>
                <a:cs typeface="Montserrat"/>
                <a:sym typeface="Montserrat"/>
              </a:rPr>
              <a:t>Happy user from day-0</a:t>
            </a:r>
            <a:endParaRPr sz="1000">
              <a:solidFill>
                <a:srgbClr val="595959"/>
              </a:solidFill>
              <a:latin typeface="Montserrat"/>
              <a:ea typeface="Montserrat"/>
              <a:cs typeface="Montserrat"/>
              <a:sym typeface="Montserrat"/>
            </a:endParaRPr>
          </a:p>
          <a:p>
            <a:pPr indent="0" lvl="0" marL="0" rtl="0" algn="ctr">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ctr">
              <a:spcBef>
                <a:spcPts val="0"/>
              </a:spcBef>
              <a:spcAft>
                <a:spcPts val="0"/>
              </a:spcAft>
              <a:buNone/>
            </a:pPr>
            <a:r>
              <a:rPr lang="en" sz="1000">
                <a:solidFill>
                  <a:srgbClr val="595959"/>
                </a:solidFill>
                <a:latin typeface="Montserrat"/>
                <a:ea typeface="Montserrat"/>
                <a:cs typeface="Montserrat"/>
                <a:sym typeface="Montserrat"/>
              </a:rPr>
              <a:t>And happy new vendor - churn shrinks, retention grows</a:t>
            </a:r>
            <a:endParaRPr sz="1000">
              <a:solidFill>
                <a:srgbClr val="595959"/>
              </a:solidFill>
              <a:latin typeface="Montserrat"/>
              <a:ea typeface="Montserrat"/>
              <a:cs typeface="Montserrat"/>
              <a:sym typeface="Montserrat"/>
            </a:endParaRPr>
          </a:p>
          <a:p>
            <a:pPr indent="0" lvl="0" marL="0" rtl="0" algn="ctr">
              <a:spcBef>
                <a:spcPts val="0"/>
              </a:spcBef>
              <a:spcAft>
                <a:spcPts val="0"/>
              </a:spcAft>
              <a:buNone/>
            </a:pPr>
            <a:r>
              <a:t/>
            </a:r>
            <a:endParaRPr sz="1000">
              <a:solidFill>
                <a:srgbClr val="595959"/>
              </a:solidFill>
              <a:latin typeface="Montserrat"/>
              <a:ea typeface="Montserrat"/>
              <a:cs typeface="Montserrat"/>
              <a:sym typeface="Montserrat"/>
            </a:endParaRPr>
          </a:p>
        </p:txBody>
      </p:sp>
      <p:sp>
        <p:nvSpPr>
          <p:cNvPr id="134" name="Google Shape;134;p19"/>
          <p:cNvSpPr/>
          <p:nvPr/>
        </p:nvSpPr>
        <p:spPr>
          <a:xfrm>
            <a:off x="1974000" y="2893750"/>
            <a:ext cx="478800" cy="507900"/>
          </a:xfrm>
          <a:prstGeom prst="foldedCorner">
            <a:avLst>
              <a:gd fmla="val 44566" name="adj"/>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9"/>
          <p:cNvPicPr preferRelativeResize="0"/>
          <p:nvPr/>
        </p:nvPicPr>
        <p:blipFill>
          <a:blip r:embed="rId5">
            <a:alphaModFix/>
          </a:blip>
          <a:stretch>
            <a:fillRect/>
          </a:stretch>
        </p:blipFill>
        <p:spPr>
          <a:xfrm>
            <a:off x="1978350" y="2893752"/>
            <a:ext cx="470100" cy="470070"/>
          </a:xfrm>
          <a:prstGeom prst="rect">
            <a:avLst/>
          </a:prstGeom>
          <a:noFill/>
          <a:ln>
            <a:noFill/>
          </a:ln>
        </p:spPr>
      </p:pic>
      <p:grpSp>
        <p:nvGrpSpPr>
          <p:cNvPr id="136" name="Google Shape;136;p19"/>
          <p:cNvGrpSpPr/>
          <p:nvPr/>
        </p:nvGrpSpPr>
        <p:grpSpPr>
          <a:xfrm>
            <a:off x="4865013" y="2493175"/>
            <a:ext cx="478800" cy="507900"/>
            <a:chOff x="5355913" y="2921350"/>
            <a:chExt cx="478800" cy="507900"/>
          </a:xfrm>
        </p:grpSpPr>
        <p:sp>
          <p:nvSpPr>
            <p:cNvPr id="137" name="Google Shape;137;p19"/>
            <p:cNvSpPr/>
            <p:nvPr/>
          </p:nvSpPr>
          <p:spPr>
            <a:xfrm rot="10800000">
              <a:off x="5355913" y="2921350"/>
              <a:ext cx="478800" cy="507900"/>
            </a:xfrm>
            <a:prstGeom prst="foldedCorner">
              <a:avLst>
                <a:gd fmla="val 44566" name="adj"/>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8" name="Google Shape;138;p19"/>
            <p:cNvPicPr preferRelativeResize="0"/>
            <p:nvPr/>
          </p:nvPicPr>
          <p:blipFill>
            <a:blip r:embed="rId6">
              <a:alphaModFix/>
            </a:blip>
            <a:stretch>
              <a:fillRect/>
            </a:stretch>
          </p:blipFill>
          <p:spPr>
            <a:xfrm>
              <a:off x="5470687" y="3083574"/>
              <a:ext cx="249300" cy="249300"/>
            </a:xfrm>
            <a:prstGeom prst="rect">
              <a:avLst/>
            </a:prstGeom>
            <a:noFill/>
            <a:ln>
              <a:noFill/>
            </a:ln>
          </p:spPr>
        </p:pic>
      </p:grpSp>
      <p:pic>
        <p:nvPicPr>
          <p:cNvPr id="139" name="Google Shape;139;p19"/>
          <p:cNvPicPr preferRelativeResize="0"/>
          <p:nvPr/>
        </p:nvPicPr>
        <p:blipFill rotWithShape="1">
          <a:blip r:embed="rId7">
            <a:alphaModFix/>
          </a:blip>
          <a:srcRect b="0" l="0" r="72023" t="42791"/>
          <a:stretch/>
        </p:blipFill>
        <p:spPr>
          <a:xfrm>
            <a:off x="2013950" y="1821938"/>
            <a:ext cx="398900" cy="815700"/>
          </a:xfrm>
          <a:prstGeom prst="rect">
            <a:avLst/>
          </a:prstGeom>
          <a:noFill/>
          <a:ln>
            <a:noFill/>
          </a:ln>
        </p:spPr>
      </p:pic>
      <p:sp>
        <p:nvSpPr>
          <p:cNvPr id="140" name="Google Shape;140;p19"/>
          <p:cNvSpPr/>
          <p:nvPr/>
        </p:nvSpPr>
        <p:spPr>
          <a:xfrm rot="5400000">
            <a:off x="2175300" y="2050625"/>
            <a:ext cx="76200" cy="152700"/>
          </a:xfrm>
          <a:prstGeom prst="mo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 name="Google Shape;141;p19"/>
          <p:cNvPicPr preferRelativeResize="0"/>
          <p:nvPr/>
        </p:nvPicPr>
        <p:blipFill rotWithShape="1">
          <a:blip r:embed="rId7">
            <a:alphaModFix/>
          </a:blip>
          <a:srcRect b="0" l="0" r="72023" t="42791"/>
          <a:stretch/>
        </p:blipFill>
        <p:spPr>
          <a:xfrm>
            <a:off x="7627200" y="1821938"/>
            <a:ext cx="398900" cy="815700"/>
          </a:xfrm>
          <a:prstGeom prst="rect">
            <a:avLst/>
          </a:prstGeom>
          <a:noFill/>
          <a:ln>
            <a:noFill/>
          </a:ln>
        </p:spPr>
      </p:pic>
      <p:sp>
        <p:nvSpPr>
          <p:cNvPr id="142" name="Google Shape;142;p19"/>
          <p:cNvSpPr/>
          <p:nvPr/>
        </p:nvSpPr>
        <p:spPr>
          <a:xfrm rot="-5400000">
            <a:off x="7788550" y="2050613"/>
            <a:ext cx="76200" cy="152700"/>
          </a:xfrm>
          <a:prstGeom prst="mo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 name="Google Shape;143;p19"/>
          <p:cNvGrpSpPr/>
          <p:nvPr/>
        </p:nvGrpSpPr>
        <p:grpSpPr>
          <a:xfrm>
            <a:off x="4122628" y="2486745"/>
            <a:ext cx="398919" cy="520760"/>
            <a:chOff x="2108132" y="1561500"/>
            <a:chExt cx="555675" cy="725394"/>
          </a:xfrm>
        </p:grpSpPr>
        <p:grpSp>
          <p:nvGrpSpPr>
            <p:cNvPr id="144" name="Google Shape;144;p19"/>
            <p:cNvGrpSpPr/>
            <p:nvPr/>
          </p:nvGrpSpPr>
          <p:grpSpPr>
            <a:xfrm>
              <a:off x="2108132" y="1731219"/>
              <a:ext cx="555675" cy="555675"/>
              <a:chOff x="3944838" y="1452675"/>
              <a:chExt cx="982800" cy="982800"/>
            </a:xfrm>
          </p:grpSpPr>
          <p:grpSp>
            <p:nvGrpSpPr>
              <p:cNvPr id="145" name="Google Shape;145;p19"/>
              <p:cNvGrpSpPr/>
              <p:nvPr/>
            </p:nvGrpSpPr>
            <p:grpSpPr>
              <a:xfrm>
                <a:off x="3944838" y="1452675"/>
                <a:ext cx="982800" cy="982800"/>
                <a:chOff x="3792438" y="3177550"/>
                <a:chExt cx="982800" cy="982800"/>
              </a:xfrm>
            </p:grpSpPr>
            <p:sp>
              <p:nvSpPr>
                <p:cNvPr id="146" name="Google Shape;146;p19"/>
                <p:cNvSpPr/>
                <p:nvPr/>
              </p:nvSpPr>
              <p:spPr>
                <a:xfrm>
                  <a:off x="3792438" y="3177550"/>
                  <a:ext cx="982800" cy="982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9"/>
                <p:cNvCxnSpPr/>
                <p:nvPr/>
              </p:nvCxnSpPr>
              <p:spPr>
                <a:xfrm>
                  <a:off x="4025313" y="3919438"/>
                  <a:ext cx="149400" cy="0"/>
                </a:xfrm>
                <a:prstGeom prst="straightConnector1">
                  <a:avLst/>
                </a:prstGeom>
                <a:noFill/>
                <a:ln cap="flat" cmpd="sng" w="9525">
                  <a:solidFill>
                    <a:schemeClr val="dk2"/>
                  </a:solidFill>
                  <a:prstDash val="solid"/>
                  <a:round/>
                  <a:headEnd len="med" w="med" type="none"/>
                  <a:tailEnd len="med" w="med" type="none"/>
                </a:ln>
              </p:spPr>
            </p:cxnSp>
            <p:cxnSp>
              <p:nvCxnSpPr>
                <p:cNvPr id="148" name="Google Shape;148;p19"/>
                <p:cNvCxnSpPr/>
                <p:nvPr/>
              </p:nvCxnSpPr>
              <p:spPr>
                <a:xfrm>
                  <a:off x="4209141" y="3919438"/>
                  <a:ext cx="149400" cy="0"/>
                </a:xfrm>
                <a:prstGeom prst="straightConnector1">
                  <a:avLst/>
                </a:prstGeom>
                <a:noFill/>
                <a:ln cap="flat" cmpd="sng" w="9525">
                  <a:solidFill>
                    <a:schemeClr val="dk2"/>
                  </a:solidFill>
                  <a:prstDash val="solid"/>
                  <a:round/>
                  <a:headEnd len="med" w="med" type="none"/>
                  <a:tailEnd len="med" w="med" type="none"/>
                </a:ln>
              </p:spPr>
            </p:cxnSp>
            <p:cxnSp>
              <p:nvCxnSpPr>
                <p:cNvPr id="149" name="Google Shape;149;p19"/>
                <p:cNvCxnSpPr/>
                <p:nvPr/>
              </p:nvCxnSpPr>
              <p:spPr>
                <a:xfrm>
                  <a:off x="4392969" y="3919438"/>
                  <a:ext cx="149400" cy="0"/>
                </a:xfrm>
                <a:prstGeom prst="straightConnector1">
                  <a:avLst/>
                </a:prstGeom>
                <a:noFill/>
                <a:ln cap="flat" cmpd="sng" w="9525">
                  <a:solidFill>
                    <a:schemeClr val="dk2"/>
                  </a:solidFill>
                  <a:prstDash val="solid"/>
                  <a:round/>
                  <a:headEnd len="med" w="med" type="none"/>
                  <a:tailEnd len="med" w="med" type="none"/>
                </a:ln>
              </p:spPr>
            </p:cxnSp>
            <p:cxnSp>
              <p:nvCxnSpPr>
                <p:cNvPr id="150" name="Google Shape;150;p19"/>
                <p:cNvCxnSpPr/>
                <p:nvPr/>
              </p:nvCxnSpPr>
              <p:spPr>
                <a:xfrm>
                  <a:off x="4025313" y="3972650"/>
                  <a:ext cx="149400" cy="0"/>
                </a:xfrm>
                <a:prstGeom prst="straightConnector1">
                  <a:avLst/>
                </a:prstGeom>
                <a:noFill/>
                <a:ln cap="flat" cmpd="sng" w="9525">
                  <a:solidFill>
                    <a:schemeClr val="dk2"/>
                  </a:solidFill>
                  <a:prstDash val="solid"/>
                  <a:round/>
                  <a:headEnd len="med" w="med" type="none"/>
                  <a:tailEnd len="med" w="med" type="none"/>
                </a:ln>
              </p:spPr>
            </p:cxnSp>
            <p:cxnSp>
              <p:nvCxnSpPr>
                <p:cNvPr id="151" name="Google Shape;151;p19"/>
                <p:cNvCxnSpPr/>
                <p:nvPr/>
              </p:nvCxnSpPr>
              <p:spPr>
                <a:xfrm>
                  <a:off x="4209141" y="3972650"/>
                  <a:ext cx="149400" cy="0"/>
                </a:xfrm>
                <a:prstGeom prst="straightConnector1">
                  <a:avLst/>
                </a:prstGeom>
                <a:noFill/>
                <a:ln cap="flat" cmpd="sng" w="9525">
                  <a:solidFill>
                    <a:schemeClr val="dk2"/>
                  </a:solidFill>
                  <a:prstDash val="solid"/>
                  <a:round/>
                  <a:headEnd len="med" w="med" type="none"/>
                  <a:tailEnd len="med" w="med" type="none"/>
                </a:ln>
              </p:spPr>
            </p:cxnSp>
            <p:cxnSp>
              <p:nvCxnSpPr>
                <p:cNvPr id="152" name="Google Shape;152;p19"/>
                <p:cNvCxnSpPr/>
                <p:nvPr/>
              </p:nvCxnSpPr>
              <p:spPr>
                <a:xfrm>
                  <a:off x="4392969" y="3972650"/>
                  <a:ext cx="149400" cy="0"/>
                </a:xfrm>
                <a:prstGeom prst="straightConnector1">
                  <a:avLst/>
                </a:prstGeom>
                <a:noFill/>
                <a:ln cap="flat" cmpd="sng" w="9525">
                  <a:solidFill>
                    <a:schemeClr val="dk2"/>
                  </a:solidFill>
                  <a:prstDash val="solid"/>
                  <a:round/>
                  <a:headEnd len="med" w="med" type="none"/>
                  <a:tailEnd len="med" w="med" type="none"/>
                </a:ln>
              </p:spPr>
            </p:cxnSp>
            <p:cxnSp>
              <p:nvCxnSpPr>
                <p:cNvPr id="153" name="Google Shape;153;p19"/>
                <p:cNvCxnSpPr/>
                <p:nvPr/>
              </p:nvCxnSpPr>
              <p:spPr>
                <a:xfrm>
                  <a:off x="4025313" y="4025863"/>
                  <a:ext cx="149400" cy="0"/>
                </a:xfrm>
                <a:prstGeom prst="straightConnector1">
                  <a:avLst/>
                </a:prstGeom>
                <a:noFill/>
                <a:ln cap="flat" cmpd="sng" w="9525">
                  <a:solidFill>
                    <a:schemeClr val="dk2"/>
                  </a:solidFill>
                  <a:prstDash val="solid"/>
                  <a:round/>
                  <a:headEnd len="med" w="med" type="none"/>
                  <a:tailEnd len="med" w="med" type="none"/>
                </a:ln>
              </p:spPr>
            </p:cxnSp>
            <p:cxnSp>
              <p:nvCxnSpPr>
                <p:cNvPr id="154" name="Google Shape;154;p19"/>
                <p:cNvCxnSpPr/>
                <p:nvPr/>
              </p:nvCxnSpPr>
              <p:spPr>
                <a:xfrm>
                  <a:off x="4209141" y="4025863"/>
                  <a:ext cx="149400" cy="0"/>
                </a:xfrm>
                <a:prstGeom prst="straightConnector1">
                  <a:avLst/>
                </a:prstGeom>
                <a:noFill/>
                <a:ln cap="flat" cmpd="sng" w="9525">
                  <a:solidFill>
                    <a:schemeClr val="dk2"/>
                  </a:solidFill>
                  <a:prstDash val="solid"/>
                  <a:round/>
                  <a:headEnd len="med" w="med" type="none"/>
                  <a:tailEnd len="med" w="med" type="none"/>
                </a:ln>
              </p:spPr>
            </p:cxnSp>
            <p:cxnSp>
              <p:nvCxnSpPr>
                <p:cNvPr id="155" name="Google Shape;155;p19"/>
                <p:cNvCxnSpPr/>
                <p:nvPr/>
              </p:nvCxnSpPr>
              <p:spPr>
                <a:xfrm>
                  <a:off x="4392969" y="4025863"/>
                  <a:ext cx="149400" cy="0"/>
                </a:xfrm>
                <a:prstGeom prst="straightConnector1">
                  <a:avLst/>
                </a:prstGeom>
                <a:noFill/>
                <a:ln cap="flat" cmpd="sng" w="9525">
                  <a:solidFill>
                    <a:schemeClr val="dk2"/>
                  </a:solidFill>
                  <a:prstDash val="solid"/>
                  <a:round/>
                  <a:headEnd len="med" w="med" type="none"/>
                  <a:tailEnd len="med" w="med" type="none"/>
                </a:ln>
              </p:spPr>
            </p:cxnSp>
          </p:grpSp>
          <p:grpSp>
            <p:nvGrpSpPr>
              <p:cNvPr id="156" name="Google Shape;156;p19"/>
              <p:cNvGrpSpPr/>
              <p:nvPr/>
            </p:nvGrpSpPr>
            <p:grpSpPr>
              <a:xfrm>
                <a:off x="4177738" y="2141488"/>
                <a:ext cx="517056" cy="0"/>
                <a:chOff x="4025313" y="3919438"/>
                <a:chExt cx="517056" cy="0"/>
              </a:xfrm>
            </p:grpSpPr>
            <p:cxnSp>
              <p:nvCxnSpPr>
                <p:cNvPr id="157" name="Google Shape;157;p19"/>
                <p:cNvCxnSpPr/>
                <p:nvPr/>
              </p:nvCxnSpPr>
              <p:spPr>
                <a:xfrm>
                  <a:off x="4025313" y="3919438"/>
                  <a:ext cx="149400" cy="0"/>
                </a:xfrm>
                <a:prstGeom prst="straightConnector1">
                  <a:avLst/>
                </a:prstGeom>
                <a:noFill/>
                <a:ln cap="flat" cmpd="sng" w="9525">
                  <a:solidFill>
                    <a:schemeClr val="dk2"/>
                  </a:solidFill>
                  <a:prstDash val="solid"/>
                  <a:round/>
                  <a:headEnd len="med" w="med" type="none"/>
                  <a:tailEnd len="med" w="med" type="none"/>
                </a:ln>
              </p:spPr>
            </p:cxnSp>
            <p:cxnSp>
              <p:nvCxnSpPr>
                <p:cNvPr id="158" name="Google Shape;158;p19"/>
                <p:cNvCxnSpPr/>
                <p:nvPr/>
              </p:nvCxnSpPr>
              <p:spPr>
                <a:xfrm>
                  <a:off x="4209141" y="3919438"/>
                  <a:ext cx="149400" cy="0"/>
                </a:xfrm>
                <a:prstGeom prst="straightConnector1">
                  <a:avLst/>
                </a:prstGeom>
                <a:noFill/>
                <a:ln cap="flat" cmpd="sng" w="9525">
                  <a:solidFill>
                    <a:schemeClr val="dk2"/>
                  </a:solidFill>
                  <a:prstDash val="solid"/>
                  <a:round/>
                  <a:headEnd len="med" w="med" type="none"/>
                  <a:tailEnd len="med" w="med" type="none"/>
                </a:ln>
              </p:spPr>
            </p:cxnSp>
            <p:cxnSp>
              <p:nvCxnSpPr>
                <p:cNvPr id="159" name="Google Shape;159;p19"/>
                <p:cNvCxnSpPr/>
                <p:nvPr/>
              </p:nvCxnSpPr>
              <p:spPr>
                <a:xfrm>
                  <a:off x="4392969" y="3919438"/>
                  <a:ext cx="149400" cy="0"/>
                </a:xfrm>
                <a:prstGeom prst="straightConnector1">
                  <a:avLst/>
                </a:prstGeom>
                <a:noFill/>
                <a:ln cap="flat" cmpd="sng" w="9525">
                  <a:solidFill>
                    <a:schemeClr val="dk2"/>
                  </a:solidFill>
                  <a:prstDash val="solid"/>
                  <a:round/>
                  <a:headEnd len="med" w="med" type="none"/>
                  <a:tailEnd len="med" w="med" type="none"/>
                </a:ln>
              </p:spPr>
            </p:cxnSp>
          </p:grpSp>
          <p:grpSp>
            <p:nvGrpSpPr>
              <p:cNvPr id="160" name="Google Shape;160;p19"/>
              <p:cNvGrpSpPr/>
              <p:nvPr/>
            </p:nvGrpSpPr>
            <p:grpSpPr>
              <a:xfrm>
                <a:off x="4177738" y="2089463"/>
                <a:ext cx="517056" cy="0"/>
                <a:chOff x="4025313" y="3923688"/>
                <a:chExt cx="517056" cy="0"/>
              </a:xfrm>
            </p:grpSpPr>
            <p:cxnSp>
              <p:nvCxnSpPr>
                <p:cNvPr id="161" name="Google Shape;161;p19"/>
                <p:cNvCxnSpPr/>
                <p:nvPr/>
              </p:nvCxnSpPr>
              <p:spPr>
                <a:xfrm>
                  <a:off x="4025313" y="3923688"/>
                  <a:ext cx="149400" cy="0"/>
                </a:xfrm>
                <a:prstGeom prst="straightConnector1">
                  <a:avLst/>
                </a:prstGeom>
                <a:noFill/>
                <a:ln cap="flat" cmpd="sng" w="9525">
                  <a:solidFill>
                    <a:schemeClr val="dk2"/>
                  </a:solidFill>
                  <a:prstDash val="solid"/>
                  <a:round/>
                  <a:headEnd len="med" w="med" type="none"/>
                  <a:tailEnd len="med" w="med" type="none"/>
                </a:ln>
              </p:spPr>
            </p:cxnSp>
            <p:cxnSp>
              <p:nvCxnSpPr>
                <p:cNvPr id="162" name="Google Shape;162;p19"/>
                <p:cNvCxnSpPr/>
                <p:nvPr/>
              </p:nvCxnSpPr>
              <p:spPr>
                <a:xfrm>
                  <a:off x="4209141" y="392368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163" name="Google Shape;163;p19"/>
                <p:cNvCxnSpPr/>
                <p:nvPr/>
              </p:nvCxnSpPr>
              <p:spPr>
                <a:xfrm>
                  <a:off x="4392969" y="3923688"/>
                  <a:ext cx="149400" cy="0"/>
                </a:xfrm>
                <a:prstGeom prst="straightConnector1">
                  <a:avLst/>
                </a:prstGeom>
                <a:noFill/>
                <a:ln cap="flat" cmpd="sng" w="9525">
                  <a:solidFill>
                    <a:schemeClr val="dk2"/>
                  </a:solidFill>
                  <a:prstDash val="solid"/>
                  <a:round/>
                  <a:headEnd len="med" w="med" type="none"/>
                  <a:tailEnd len="med" w="med" type="none"/>
                </a:ln>
              </p:spPr>
            </p:cxnSp>
          </p:grpSp>
          <p:grpSp>
            <p:nvGrpSpPr>
              <p:cNvPr id="164" name="Google Shape;164;p19"/>
              <p:cNvGrpSpPr/>
              <p:nvPr/>
            </p:nvGrpSpPr>
            <p:grpSpPr>
              <a:xfrm>
                <a:off x="4177738" y="2037438"/>
                <a:ext cx="517056" cy="0"/>
                <a:chOff x="4025313" y="3923688"/>
                <a:chExt cx="517056" cy="0"/>
              </a:xfrm>
            </p:grpSpPr>
            <p:cxnSp>
              <p:nvCxnSpPr>
                <p:cNvPr id="165" name="Google Shape;165;p19"/>
                <p:cNvCxnSpPr/>
                <p:nvPr/>
              </p:nvCxnSpPr>
              <p:spPr>
                <a:xfrm>
                  <a:off x="4025313" y="392368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166" name="Google Shape;166;p19"/>
                <p:cNvCxnSpPr/>
                <p:nvPr/>
              </p:nvCxnSpPr>
              <p:spPr>
                <a:xfrm>
                  <a:off x="4209141" y="392368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167" name="Google Shape;167;p19"/>
                <p:cNvCxnSpPr/>
                <p:nvPr/>
              </p:nvCxnSpPr>
              <p:spPr>
                <a:xfrm>
                  <a:off x="4392969" y="3923688"/>
                  <a:ext cx="149400" cy="0"/>
                </a:xfrm>
                <a:prstGeom prst="straightConnector1">
                  <a:avLst/>
                </a:prstGeom>
                <a:noFill/>
                <a:ln cap="flat" cmpd="sng" w="19050">
                  <a:solidFill>
                    <a:schemeClr val="dk2"/>
                  </a:solidFill>
                  <a:prstDash val="solid"/>
                  <a:round/>
                  <a:headEnd len="med" w="med" type="none"/>
                  <a:tailEnd len="med" w="med" type="none"/>
                </a:ln>
              </p:spPr>
            </p:cxnSp>
          </p:grpSp>
        </p:grpSp>
        <p:sp>
          <p:nvSpPr>
            <p:cNvPr id="168" name="Google Shape;168;p19"/>
            <p:cNvSpPr/>
            <p:nvPr/>
          </p:nvSpPr>
          <p:spPr>
            <a:xfrm>
              <a:off x="2108182" y="1561500"/>
              <a:ext cx="555600" cy="5556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9" name="Google Shape;169;p19"/>
            <p:cNvPicPr preferRelativeResize="0"/>
            <p:nvPr/>
          </p:nvPicPr>
          <p:blipFill rotWithShape="1">
            <a:blip r:embed="rId4">
              <a:alphaModFix/>
            </a:blip>
            <a:srcRect b="48970" l="37954" r="36992" t="31381"/>
            <a:stretch/>
          </p:blipFill>
          <p:spPr>
            <a:xfrm>
              <a:off x="2185150" y="1682124"/>
              <a:ext cx="400488" cy="313423"/>
            </a:xfrm>
            <a:prstGeom prst="rect">
              <a:avLst/>
            </a:prstGeom>
            <a:noFill/>
            <a:ln>
              <a:noFill/>
            </a:ln>
          </p:spPr>
        </p:pic>
      </p:grpSp>
      <p:grpSp>
        <p:nvGrpSpPr>
          <p:cNvPr id="170" name="Google Shape;170;p19"/>
          <p:cNvGrpSpPr/>
          <p:nvPr/>
        </p:nvGrpSpPr>
        <p:grpSpPr>
          <a:xfrm>
            <a:off x="3228338" y="2493175"/>
            <a:ext cx="478800" cy="507900"/>
            <a:chOff x="3967638" y="3294925"/>
            <a:chExt cx="478800" cy="507900"/>
          </a:xfrm>
        </p:grpSpPr>
        <p:sp>
          <p:nvSpPr>
            <p:cNvPr id="171" name="Google Shape;171;p19"/>
            <p:cNvSpPr/>
            <p:nvPr/>
          </p:nvSpPr>
          <p:spPr>
            <a:xfrm>
              <a:off x="3967638" y="3294925"/>
              <a:ext cx="478800" cy="507900"/>
            </a:xfrm>
            <a:prstGeom prst="foldedCorner">
              <a:avLst>
                <a:gd fmla="val 44566"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2" name="Google Shape;172;p19"/>
            <p:cNvPicPr preferRelativeResize="0"/>
            <p:nvPr/>
          </p:nvPicPr>
          <p:blipFill>
            <a:blip r:embed="rId5">
              <a:alphaModFix/>
            </a:blip>
            <a:stretch>
              <a:fillRect/>
            </a:stretch>
          </p:blipFill>
          <p:spPr>
            <a:xfrm>
              <a:off x="3971987" y="3294927"/>
              <a:ext cx="470100" cy="470070"/>
            </a:xfrm>
            <a:prstGeom prst="rect">
              <a:avLst/>
            </a:prstGeom>
            <a:noFill/>
            <a:ln>
              <a:noFill/>
            </a:ln>
          </p:spPr>
        </p:pic>
      </p:grpSp>
      <p:grpSp>
        <p:nvGrpSpPr>
          <p:cNvPr id="173" name="Google Shape;173;p19"/>
          <p:cNvGrpSpPr/>
          <p:nvPr/>
        </p:nvGrpSpPr>
        <p:grpSpPr>
          <a:xfrm>
            <a:off x="6228300" y="2493163"/>
            <a:ext cx="478800" cy="507900"/>
            <a:chOff x="5355913" y="2921350"/>
            <a:chExt cx="478800" cy="507900"/>
          </a:xfrm>
        </p:grpSpPr>
        <p:sp>
          <p:nvSpPr>
            <p:cNvPr id="174" name="Google Shape;174;p19"/>
            <p:cNvSpPr/>
            <p:nvPr/>
          </p:nvSpPr>
          <p:spPr>
            <a:xfrm rot="10800000">
              <a:off x="5355913" y="2921350"/>
              <a:ext cx="478800" cy="507900"/>
            </a:xfrm>
            <a:prstGeom prst="foldedCorner">
              <a:avLst>
                <a:gd fmla="val 44566" name="adj"/>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5" name="Google Shape;175;p19"/>
            <p:cNvPicPr preferRelativeResize="0"/>
            <p:nvPr/>
          </p:nvPicPr>
          <p:blipFill>
            <a:blip r:embed="rId6">
              <a:alphaModFix/>
            </a:blip>
            <a:stretch>
              <a:fillRect/>
            </a:stretch>
          </p:blipFill>
          <p:spPr>
            <a:xfrm>
              <a:off x="5470687" y="3083574"/>
              <a:ext cx="249300" cy="249300"/>
            </a:xfrm>
            <a:prstGeom prst="rect">
              <a:avLst/>
            </a:prstGeom>
            <a:noFill/>
            <a:ln>
              <a:noFill/>
            </a:ln>
          </p:spPr>
        </p:pic>
      </p:grpSp>
      <p:pic>
        <p:nvPicPr>
          <p:cNvPr id="176" name="Google Shape;176;p19"/>
          <p:cNvPicPr preferRelativeResize="0"/>
          <p:nvPr/>
        </p:nvPicPr>
        <p:blipFill>
          <a:blip r:embed="rId8">
            <a:alphaModFix/>
          </a:blip>
          <a:stretch>
            <a:fillRect/>
          </a:stretch>
        </p:blipFill>
        <p:spPr>
          <a:xfrm rot="-1800000">
            <a:off x="6054875" y="2405250"/>
            <a:ext cx="767037" cy="767037"/>
          </a:xfrm>
          <a:prstGeom prst="rect">
            <a:avLst/>
          </a:prstGeom>
          <a:noFill/>
          <a:ln>
            <a:noFill/>
          </a:ln>
        </p:spPr>
      </p:pic>
      <p:sp>
        <p:nvSpPr>
          <p:cNvPr id="177" name="Google Shape;177;p19"/>
          <p:cNvSpPr/>
          <p:nvPr/>
        </p:nvSpPr>
        <p:spPr>
          <a:xfrm>
            <a:off x="2624525" y="2512063"/>
            <a:ext cx="249300" cy="470100"/>
          </a:xfrm>
          <a:prstGeom prst="chevron">
            <a:avLst>
              <a:gd fmla="val 50000" name="adj"/>
            </a:avLst>
          </a:prstGeom>
          <a:solidFill>
            <a:srgbClr val="4653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9"/>
          <p:cNvSpPr/>
          <p:nvPr/>
        </p:nvSpPr>
        <p:spPr>
          <a:xfrm>
            <a:off x="3772226" y="2623225"/>
            <a:ext cx="249300" cy="247800"/>
          </a:xfrm>
          <a:prstGeom prst="chevron">
            <a:avLst>
              <a:gd fmla="val 50000" name="adj"/>
            </a:avLst>
          </a:prstGeom>
          <a:solidFill>
            <a:srgbClr val="C0D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9"/>
          <p:cNvSpPr/>
          <p:nvPr/>
        </p:nvSpPr>
        <p:spPr>
          <a:xfrm>
            <a:off x="4550624" y="2623225"/>
            <a:ext cx="249300" cy="247800"/>
          </a:xfrm>
          <a:prstGeom prst="chevron">
            <a:avLst>
              <a:gd fmla="val 50000" name="adj"/>
            </a:avLst>
          </a:prstGeom>
          <a:solidFill>
            <a:srgbClr val="C0D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0" name="Google Shape;180;p19"/>
          <p:cNvPicPr preferRelativeResize="0"/>
          <p:nvPr/>
        </p:nvPicPr>
        <p:blipFill>
          <a:blip r:embed="rId6">
            <a:alphaModFix/>
          </a:blip>
          <a:stretch>
            <a:fillRect/>
          </a:stretch>
        </p:blipFill>
        <p:spPr>
          <a:xfrm>
            <a:off x="7540301" y="2828959"/>
            <a:ext cx="572700" cy="572700"/>
          </a:xfrm>
          <a:prstGeom prst="rect">
            <a:avLst/>
          </a:prstGeom>
          <a:noFill/>
          <a:ln>
            <a:noFill/>
          </a:ln>
        </p:spPr>
      </p:pic>
      <p:sp>
        <p:nvSpPr>
          <p:cNvPr id="181" name="Google Shape;181;p19"/>
          <p:cNvSpPr/>
          <p:nvPr/>
        </p:nvSpPr>
        <p:spPr>
          <a:xfrm rot="-5400000">
            <a:off x="7788550" y="3257638"/>
            <a:ext cx="76200" cy="152700"/>
          </a:xfrm>
          <a:prstGeom prst="mo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p:nvPr/>
        </p:nvSpPr>
        <p:spPr>
          <a:xfrm>
            <a:off x="5643400" y="2512063"/>
            <a:ext cx="249300" cy="470100"/>
          </a:xfrm>
          <a:prstGeom prst="chevron">
            <a:avLst>
              <a:gd fmla="val 50000" name="adj"/>
            </a:avLst>
          </a:prstGeom>
          <a:solidFill>
            <a:srgbClr val="4653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9"/>
          <p:cNvSpPr/>
          <p:nvPr/>
        </p:nvSpPr>
        <p:spPr>
          <a:xfrm>
            <a:off x="7079325" y="2512063"/>
            <a:ext cx="249300" cy="470100"/>
          </a:xfrm>
          <a:prstGeom prst="chevron">
            <a:avLst>
              <a:gd fmla="val 50000" name="adj"/>
            </a:avLst>
          </a:prstGeom>
          <a:solidFill>
            <a:srgbClr val="4653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4" name="Google Shape;184;p19"/>
          <p:cNvPicPr preferRelativeResize="0"/>
          <p:nvPr/>
        </p:nvPicPr>
        <p:blipFill>
          <a:blip r:embed="rId9">
            <a:alphaModFix/>
          </a:blip>
          <a:stretch>
            <a:fillRect/>
          </a:stretch>
        </p:blipFill>
        <p:spPr>
          <a:xfrm>
            <a:off x="3710600" y="2051725"/>
            <a:ext cx="1150949" cy="213138"/>
          </a:xfrm>
          <a:prstGeom prst="rect">
            <a:avLst/>
          </a:prstGeom>
          <a:noFill/>
          <a:ln>
            <a:noFill/>
          </a:ln>
        </p:spPr>
      </p:pic>
      <p:pic>
        <p:nvPicPr>
          <p:cNvPr id="185" name="Google Shape;185;p19"/>
          <p:cNvPicPr preferRelativeResize="0"/>
          <p:nvPr/>
        </p:nvPicPr>
        <p:blipFill>
          <a:blip r:embed="rId10">
            <a:alphaModFix/>
          </a:blip>
          <a:stretch>
            <a:fillRect/>
          </a:stretch>
        </p:blipFill>
        <p:spPr>
          <a:xfrm>
            <a:off x="3997712" y="1228287"/>
            <a:ext cx="1910580" cy="5726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9" name="Shape 189"/>
        <p:cNvGrpSpPr/>
        <p:nvPr/>
      </p:nvGrpSpPr>
      <p:grpSpPr>
        <a:xfrm>
          <a:off x="0" y="0"/>
          <a:ext cx="0" cy="0"/>
          <a:chOff x="0" y="0"/>
          <a:chExt cx="0" cy="0"/>
        </a:xfrm>
      </p:grpSpPr>
      <p:sp>
        <p:nvSpPr>
          <p:cNvPr id="190" name="Google Shape;190;p20"/>
          <p:cNvSpPr txBox="1"/>
          <p:nvPr/>
        </p:nvSpPr>
        <p:spPr>
          <a:xfrm>
            <a:off x="4002075" y="2042025"/>
            <a:ext cx="6403800" cy="30000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0000">
                <a:solidFill>
                  <a:srgbClr val="F3F3F3"/>
                </a:solidFill>
                <a:latin typeface="Montserrat"/>
                <a:ea typeface="Montserrat"/>
                <a:cs typeface="Montserrat"/>
                <a:sym typeface="Montserrat"/>
              </a:rPr>
              <a:t>Taxi</a:t>
            </a:r>
            <a:endParaRPr sz="20000">
              <a:solidFill>
                <a:srgbClr val="F3F3F3"/>
              </a:solidFill>
              <a:latin typeface="Montserrat"/>
              <a:ea typeface="Montserrat"/>
              <a:cs typeface="Montserrat"/>
              <a:sym typeface="Montserrat"/>
            </a:endParaRPr>
          </a:p>
        </p:txBody>
      </p:sp>
      <p:sp>
        <p:nvSpPr>
          <p:cNvPr id="191" name="Google Shape;191;p20"/>
          <p:cNvSpPr/>
          <p:nvPr/>
        </p:nvSpPr>
        <p:spPr>
          <a:xfrm>
            <a:off x="2990725" y="1073025"/>
            <a:ext cx="3971700" cy="2322600"/>
          </a:xfrm>
          <a:prstGeom prst="rect">
            <a:avLst/>
          </a:prstGeom>
          <a:solidFill>
            <a:srgbClr val="FFFFFF"/>
          </a:solidFill>
          <a:ln cap="flat" cmpd="sng" w="38100">
            <a:solidFill>
              <a:srgbClr val="4653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0"/>
          <p:cNvSpPr txBox="1"/>
          <p:nvPr/>
        </p:nvSpPr>
        <p:spPr>
          <a:xfrm>
            <a:off x="914400" y="0"/>
            <a:ext cx="8229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Montserrat"/>
                <a:ea typeface="Montserrat"/>
                <a:cs typeface="Montserrat"/>
                <a:sym typeface="Montserrat"/>
              </a:rPr>
              <a:t>UDAPTOR: just like Google Translate for Data </a:t>
            </a:r>
            <a:endParaRPr sz="2800">
              <a:solidFill>
                <a:srgbClr val="000000"/>
              </a:solidFill>
              <a:latin typeface="Montserrat"/>
              <a:ea typeface="Montserrat"/>
              <a:cs typeface="Montserrat"/>
              <a:sym typeface="Montserrat"/>
            </a:endParaRPr>
          </a:p>
        </p:txBody>
      </p:sp>
      <p:pic>
        <p:nvPicPr>
          <p:cNvPr id="193" name="Google Shape;193;p20"/>
          <p:cNvPicPr preferRelativeResize="0"/>
          <p:nvPr/>
        </p:nvPicPr>
        <p:blipFill rotWithShape="1">
          <a:blip r:embed="rId4">
            <a:alphaModFix/>
          </a:blip>
          <a:srcRect b="48970" l="37954" r="36992" t="31381"/>
          <a:stretch/>
        </p:blipFill>
        <p:spPr>
          <a:xfrm>
            <a:off x="237249" y="123025"/>
            <a:ext cx="411450" cy="322000"/>
          </a:xfrm>
          <a:prstGeom prst="rect">
            <a:avLst/>
          </a:prstGeom>
          <a:noFill/>
          <a:ln>
            <a:noFill/>
          </a:ln>
        </p:spPr>
      </p:pic>
      <p:sp>
        <p:nvSpPr>
          <p:cNvPr id="194" name="Google Shape;194;p20"/>
          <p:cNvSpPr txBox="1"/>
          <p:nvPr/>
        </p:nvSpPr>
        <p:spPr>
          <a:xfrm>
            <a:off x="3762575" y="3530125"/>
            <a:ext cx="1047000" cy="94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000">
                <a:solidFill>
                  <a:schemeClr val="dk2"/>
                </a:solidFill>
                <a:latin typeface="Montserrat"/>
                <a:ea typeface="Montserrat"/>
                <a:cs typeface="Montserrat"/>
                <a:sym typeface="Montserrat"/>
              </a:rPr>
              <a:t>3.</a:t>
            </a:r>
            <a:r>
              <a:rPr lang="en" sz="1000">
                <a:solidFill>
                  <a:schemeClr val="dk2"/>
                </a:solidFill>
                <a:latin typeface="Montserrat"/>
                <a:ea typeface="Montserrat"/>
                <a:cs typeface="Montserrat"/>
                <a:sym typeface="Montserrat"/>
              </a:rPr>
              <a:t> </a:t>
            </a:r>
            <a:endParaRPr sz="1000">
              <a:solidFill>
                <a:schemeClr val="dk2"/>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lang="en" sz="1000">
                <a:solidFill>
                  <a:schemeClr val="dk2"/>
                </a:solidFill>
                <a:latin typeface="Montserrat"/>
                <a:ea typeface="Montserrat"/>
                <a:cs typeface="Montserrat"/>
                <a:sym typeface="Montserrat"/>
              </a:rPr>
              <a:t>UDAPTOR transforms data to new format</a:t>
            </a:r>
            <a:endParaRPr sz="1000">
              <a:solidFill>
                <a:schemeClr val="dk2"/>
              </a:solidFill>
              <a:latin typeface="Montserrat"/>
              <a:ea typeface="Montserrat"/>
              <a:cs typeface="Montserrat"/>
              <a:sym typeface="Montserrat"/>
            </a:endParaRPr>
          </a:p>
          <a:p>
            <a:pPr indent="0" lvl="0" marL="0" rtl="0" algn="ctr">
              <a:spcBef>
                <a:spcPts val="0"/>
              </a:spcBef>
              <a:spcAft>
                <a:spcPts val="0"/>
              </a:spcAft>
              <a:buNone/>
            </a:pPr>
            <a:r>
              <a:t/>
            </a:r>
            <a:endParaRPr b="1" sz="1000">
              <a:solidFill>
                <a:srgbClr val="595959"/>
              </a:solidFill>
              <a:latin typeface="Montserrat"/>
              <a:ea typeface="Montserrat"/>
              <a:cs typeface="Montserrat"/>
              <a:sym typeface="Montserrat"/>
            </a:endParaRPr>
          </a:p>
        </p:txBody>
      </p:sp>
      <p:sp>
        <p:nvSpPr>
          <p:cNvPr id="195" name="Google Shape;195;p20"/>
          <p:cNvSpPr/>
          <p:nvPr/>
        </p:nvSpPr>
        <p:spPr>
          <a:xfrm>
            <a:off x="3113825" y="1994250"/>
            <a:ext cx="2344500" cy="1235100"/>
          </a:xfrm>
          <a:prstGeom prst="rect">
            <a:avLst/>
          </a:prstGeom>
          <a:solidFill>
            <a:srgbClr val="FFFFFF"/>
          </a:solidFill>
          <a:ln cap="flat" cmpd="sng" w="38100">
            <a:solidFill>
              <a:srgbClr val="C0DFA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
          <p:cNvSpPr txBox="1"/>
          <p:nvPr/>
        </p:nvSpPr>
        <p:spPr>
          <a:xfrm>
            <a:off x="927000" y="1943450"/>
            <a:ext cx="1047000" cy="145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595959"/>
                </a:solidFill>
                <a:latin typeface="Montserrat"/>
                <a:ea typeface="Montserrat"/>
                <a:cs typeface="Montserrat"/>
                <a:sym typeface="Montserrat"/>
              </a:rPr>
              <a:t>1.</a:t>
            </a:r>
            <a:r>
              <a:rPr lang="en" sz="1000">
                <a:solidFill>
                  <a:srgbClr val="595959"/>
                </a:solidFill>
                <a:latin typeface="Montserrat"/>
                <a:ea typeface="Montserrat"/>
                <a:cs typeface="Montserrat"/>
                <a:sym typeface="Montserrat"/>
              </a:rPr>
              <a:t> </a:t>
            </a:r>
            <a:endParaRPr sz="1000">
              <a:solidFill>
                <a:srgbClr val="595959"/>
              </a:solidFill>
              <a:latin typeface="Montserrat"/>
              <a:ea typeface="Montserrat"/>
              <a:cs typeface="Montserrat"/>
              <a:sym typeface="Montserrat"/>
            </a:endParaRPr>
          </a:p>
          <a:p>
            <a:pPr indent="0" lvl="0" marL="0" rtl="0" algn="ctr">
              <a:spcBef>
                <a:spcPts val="0"/>
              </a:spcBef>
              <a:spcAft>
                <a:spcPts val="0"/>
              </a:spcAft>
              <a:buNone/>
            </a:pPr>
            <a:r>
              <a:rPr lang="en" sz="1000">
                <a:solidFill>
                  <a:srgbClr val="595959"/>
                </a:solidFill>
                <a:latin typeface="Montserrat"/>
                <a:ea typeface="Montserrat"/>
                <a:cs typeface="Montserrat"/>
                <a:sym typeface="Montserrat"/>
              </a:rPr>
              <a:t>Potentially unsatisfied user gets his data from previous vendor using GDPR Art.20</a:t>
            </a:r>
            <a:endParaRPr b="1" sz="1000">
              <a:solidFill>
                <a:srgbClr val="595959"/>
              </a:solidFill>
              <a:latin typeface="Montserrat"/>
              <a:ea typeface="Montserrat"/>
              <a:cs typeface="Montserrat"/>
              <a:sym typeface="Montserrat"/>
            </a:endParaRPr>
          </a:p>
        </p:txBody>
      </p:sp>
      <p:sp>
        <p:nvSpPr>
          <p:cNvPr id="197" name="Google Shape;197;p20"/>
          <p:cNvSpPr txBox="1"/>
          <p:nvPr/>
        </p:nvSpPr>
        <p:spPr>
          <a:xfrm>
            <a:off x="2344025" y="3530125"/>
            <a:ext cx="1047000" cy="94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595959"/>
                </a:solidFill>
                <a:latin typeface="Montserrat"/>
                <a:ea typeface="Montserrat"/>
                <a:cs typeface="Montserrat"/>
                <a:sym typeface="Montserrat"/>
              </a:rPr>
              <a:t>2.</a:t>
            </a:r>
            <a:r>
              <a:rPr lang="en" sz="1000">
                <a:solidFill>
                  <a:srgbClr val="595959"/>
                </a:solidFill>
                <a:latin typeface="Montserrat"/>
                <a:ea typeface="Montserrat"/>
                <a:cs typeface="Montserrat"/>
                <a:sym typeface="Montserrat"/>
              </a:rPr>
              <a:t> </a:t>
            </a:r>
            <a:endParaRPr sz="1000">
              <a:solidFill>
                <a:srgbClr val="595959"/>
              </a:solidFill>
              <a:latin typeface="Montserrat"/>
              <a:ea typeface="Montserrat"/>
              <a:cs typeface="Montserrat"/>
              <a:sym typeface="Montserrat"/>
            </a:endParaRPr>
          </a:p>
          <a:p>
            <a:pPr indent="0" lvl="0" marL="0" rtl="0" algn="ctr">
              <a:spcBef>
                <a:spcPts val="0"/>
              </a:spcBef>
              <a:spcAft>
                <a:spcPts val="0"/>
              </a:spcAft>
              <a:buNone/>
            </a:pPr>
            <a:r>
              <a:rPr lang="en" sz="1000">
                <a:solidFill>
                  <a:srgbClr val="595959"/>
                </a:solidFill>
                <a:latin typeface="Montserrat"/>
                <a:ea typeface="Montserrat"/>
                <a:cs typeface="Montserrat"/>
                <a:sym typeface="Montserrat"/>
              </a:rPr>
              <a:t>He provides the new vendor with this data</a:t>
            </a:r>
            <a:endParaRPr sz="1000">
              <a:solidFill>
                <a:srgbClr val="595959"/>
              </a:solidFill>
              <a:latin typeface="Montserrat"/>
              <a:ea typeface="Montserrat"/>
              <a:cs typeface="Montserrat"/>
              <a:sym typeface="Montserrat"/>
            </a:endParaRPr>
          </a:p>
        </p:txBody>
      </p:sp>
      <p:sp>
        <p:nvSpPr>
          <p:cNvPr id="198" name="Google Shape;198;p20"/>
          <p:cNvSpPr txBox="1"/>
          <p:nvPr/>
        </p:nvSpPr>
        <p:spPr>
          <a:xfrm>
            <a:off x="5802100" y="3530125"/>
            <a:ext cx="1272600" cy="104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595959"/>
                </a:solidFill>
                <a:latin typeface="Montserrat"/>
                <a:ea typeface="Montserrat"/>
                <a:cs typeface="Montserrat"/>
                <a:sym typeface="Montserrat"/>
              </a:rPr>
              <a:t>4.</a:t>
            </a:r>
            <a:endParaRPr b="1" sz="1000">
              <a:solidFill>
                <a:srgbClr val="595959"/>
              </a:solidFill>
              <a:latin typeface="Montserrat"/>
              <a:ea typeface="Montserrat"/>
              <a:cs typeface="Montserrat"/>
              <a:sym typeface="Montserrat"/>
            </a:endParaRPr>
          </a:p>
          <a:p>
            <a:pPr indent="0" lvl="0" marL="0" rtl="0" algn="ctr">
              <a:spcBef>
                <a:spcPts val="0"/>
              </a:spcBef>
              <a:spcAft>
                <a:spcPts val="0"/>
              </a:spcAft>
              <a:buNone/>
            </a:pPr>
            <a:r>
              <a:rPr lang="en" sz="1000">
                <a:solidFill>
                  <a:srgbClr val="595959"/>
                </a:solidFill>
                <a:latin typeface="Montserrat"/>
                <a:ea typeface="Montserrat"/>
                <a:cs typeface="Montserrat"/>
                <a:sym typeface="Montserrat"/>
              </a:rPr>
              <a:t>The new vendor utilizes this data to provide the best service for user</a:t>
            </a:r>
            <a:endParaRPr sz="1000">
              <a:solidFill>
                <a:srgbClr val="595959"/>
              </a:solidFill>
              <a:latin typeface="Montserrat"/>
              <a:ea typeface="Montserrat"/>
              <a:cs typeface="Montserrat"/>
              <a:sym typeface="Montserrat"/>
            </a:endParaRPr>
          </a:p>
        </p:txBody>
      </p:sp>
      <p:sp>
        <p:nvSpPr>
          <p:cNvPr id="199" name="Google Shape;199;p20"/>
          <p:cNvSpPr txBox="1"/>
          <p:nvPr/>
        </p:nvSpPr>
        <p:spPr>
          <a:xfrm>
            <a:off x="8113000" y="1943450"/>
            <a:ext cx="951600" cy="145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595959"/>
                </a:solidFill>
                <a:latin typeface="Montserrat"/>
                <a:ea typeface="Montserrat"/>
                <a:cs typeface="Montserrat"/>
                <a:sym typeface="Montserrat"/>
              </a:rPr>
              <a:t>5. </a:t>
            </a:r>
            <a:endParaRPr b="1" sz="1000">
              <a:solidFill>
                <a:srgbClr val="595959"/>
              </a:solidFill>
              <a:latin typeface="Montserrat"/>
              <a:ea typeface="Montserrat"/>
              <a:cs typeface="Montserrat"/>
              <a:sym typeface="Montserrat"/>
            </a:endParaRPr>
          </a:p>
          <a:p>
            <a:pPr indent="0" lvl="0" marL="0" rtl="0" algn="ctr">
              <a:spcBef>
                <a:spcPts val="0"/>
              </a:spcBef>
              <a:spcAft>
                <a:spcPts val="0"/>
              </a:spcAft>
              <a:buNone/>
            </a:pPr>
            <a:r>
              <a:rPr lang="en" sz="1000">
                <a:solidFill>
                  <a:srgbClr val="595959"/>
                </a:solidFill>
                <a:latin typeface="Montserrat"/>
                <a:ea typeface="Montserrat"/>
                <a:cs typeface="Montserrat"/>
                <a:sym typeface="Montserrat"/>
              </a:rPr>
              <a:t>Happy user from day-0</a:t>
            </a:r>
            <a:endParaRPr sz="1000">
              <a:solidFill>
                <a:srgbClr val="595959"/>
              </a:solidFill>
              <a:latin typeface="Montserrat"/>
              <a:ea typeface="Montserrat"/>
              <a:cs typeface="Montserrat"/>
              <a:sym typeface="Montserrat"/>
            </a:endParaRPr>
          </a:p>
          <a:p>
            <a:pPr indent="0" lvl="0" marL="0" rtl="0" algn="ctr">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ctr">
              <a:spcBef>
                <a:spcPts val="0"/>
              </a:spcBef>
              <a:spcAft>
                <a:spcPts val="0"/>
              </a:spcAft>
              <a:buNone/>
            </a:pPr>
            <a:r>
              <a:rPr lang="en" sz="1000">
                <a:solidFill>
                  <a:srgbClr val="595959"/>
                </a:solidFill>
                <a:latin typeface="Montserrat"/>
                <a:ea typeface="Montserrat"/>
                <a:cs typeface="Montserrat"/>
                <a:sym typeface="Montserrat"/>
              </a:rPr>
              <a:t>And happy new vendor - churn shrinks, retention grows</a:t>
            </a:r>
            <a:endParaRPr sz="1000">
              <a:solidFill>
                <a:srgbClr val="595959"/>
              </a:solidFill>
              <a:latin typeface="Montserrat"/>
              <a:ea typeface="Montserrat"/>
              <a:cs typeface="Montserrat"/>
              <a:sym typeface="Montserrat"/>
            </a:endParaRPr>
          </a:p>
          <a:p>
            <a:pPr indent="0" lvl="0" marL="0" rtl="0" algn="ctr">
              <a:spcBef>
                <a:spcPts val="0"/>
              </a:spcBef>
              <a:spcAft>
                <a:spcPts val="0"/>
              </a:spcAft>
              <a:buNone/>
            </a:pPr>
            <a:r>
              <a:t/>
            </a:r>
            <a:endParaRPr sz="1000">
              <a:solidFill>
                <a:srgbClr val="595959"/>
              </a:solidFill>
              <a:latin typeface="Montserrat"/>
              <a:ea typeface="Montserrat"/>
              <a:cs typeface="Montserrat"/>
              <a:sym typeface="Montserrat"/>
            </a:endParaRPr>
          </a:p>
        </p:txBody>
      </p:sp>
      <p:sp>
        <p:nvSpPr>
          <p:cNvPr id="200" name="Google Shape;200;p20"/>
          <p:cNvSpPr/>
          <p:nvPr/>
        </p:nvSpPr>
        <p:spPr>
          <a:xfrm>
            <a:off x="1974000" y="2893750"/>
            <a:ext cx="478800" cy="507900"/>
          </a:xfrm>
          <a:prstGeom prst="foldedCorner">
            <a:avLst>
              <a:gd fmla="val 44566"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0"/>
          <p:cNvSpPr/>
          <p:nvPr/>
        </p:nvSpPr>
        <p:spPr>
          <a:xfrm rot="10800000">
            <a:off x="4865013" y="2493175"/>
            <a:ext cx="478800" cy="507900"/>
          </a:xfrm>
          <a:prstGeom prst="foldedCorner">
            <a:avLst>
              <a:gd fmla="val 44566" name="adj"/>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2" name="Google Shape;202;p20"/>
          <p:cNvPicPr preferRelativeResize="0"/>
          <p:nvPr/>
        </p:nvPicPr>
        <p:blipFill rotWithShape="1">
          <a:blip r:embed="rId5">
            <a:alphaModFix/>
          </a:blip>
          <a:srcRect b="0" l="0" r="72023" t="42791"/>
          <a:stretch/>
        </p:blipFill>
        <p:spPr>
          <a:xfrm>
            <a:off x="2013950" y="1821938"/>
            <a:ext cx="398900" cy="815700"/>
          </a:xfrm>
          <a:prstGeom prst="rect">
            <a:avLst/>
          </a:prstGeom>
          <a:noFill/>
          <a:ln>
            <a:noFill/>
          </a:ln>
        </p:spPr>
      </p:pic>
      <p:sp>
        <p:nvSpPr>
          <p:cNvPr id="203" name="Google Shape;203;p20"/>
          <p:cNvSpPr/>
          <p:nvPr/>
        </p:nvSpPr>
        <p:spPr>
          <a:xfrm rot="5400000">
            <a:off x="2175300" y="2050625"/>
            <a:ext cx="76200" cy="152700"/>
          </a:xfrm>
          <a:prstGeom prst="mo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4" name="Google Shape;204;p20"/>
          <p:cNvPicPr preferRelativeResize="0"/>
          <p:nvPr/>
        </p:nvPicPr>
        <p:blipFill rotWithShape="1">
          <a:blip r:embed="rId5">
            <a:alphaModFix/>
          </a:blip>
          <a:srcRect b="0" l="0" r="72023" t="42791"/>
          <a:stretch/>
        </p:blipFill>
        <p:spPr>
          <a:xfrm>
            <a:off x="7627200" y="1821938"/>
            <a:ext cx="398900" cy="815700"/>
          </a:xfrm>
          <a:prstGeom prst="rect">
            <a:avLst/>
          </a:prstGeom>
          <a:noFill/>
          <a:ln>
            <a:noFill/>
          </a:ln>
        </p:spPr>
      </p:pic>
      <p:sp>
        <p:nvSpPr>
          <p:cNvPr id="205" name="Google Shape;205;p20"/>
          <p:cNvSpPr/>
          <p:nvPr/>
        </p:nvSpPr>
        <p:spPr>
          <a:xfrm rot="-5400000">
            <a:off x="7788550" y="2050613"/>
            <a:ext cx="76200" cy="152700"/>
          </a:xfrm>
          <a:prstGeom prst="mo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 name="Google Shape;206;p20"/>
          <p:cNvGrpSpPr/>
          <p:nvPr/>
        </p:nvGrpSpPr>
        <p:grpSpPr>
          <a:xfrm>
            <a:off x="4122628" y="2486745"/>
            <a:ext cx="398919" cy="520760"/>
            <a:chOff x="2108132" y="1561500"/>
            <a:chExt cx="555675" cy="725394"/>
          </a:xfrm>
        </p:grpSpPr>
        <p:grpSp>
          <p:nvGrpSpPr>
            <p:cNvPr id="207" name="Google Shape;207;p20"/>
            <p:cNvGrpSpPr/>
            <p:nvPr/>
          </p:nvGrpSpPr>
          <p:grpSpPr>
            <a:xfrm>
              <a:off x="2108132" y="1731219"/>
              <a:ext cx="555675" cy="555675"/>
              <a:chOff x="3944838" y="1452675"/>
              <a:chExt cx="982800" cy="982800"/>
            </a:xfrm>
          </p:grpSpPr>
          <p:grpSp>
            <p:nvGrpSpPr>
              <p:cNvPr id="208" name="Google Shape;208;p20"/>
              <p:cNvGrpSpPr/>
              <p:nvPr/>
            </p:nvGrpSpPr>
            <p:grpSpPr>
              <a:xfrm>
                <a:off x="3944838" y="1452675"/>
                <a:ext cx="982800" cy="982800"/>
                <a:chOff x="3792438" y="3177550"/>
                <a:chExt cx="982800" cy="982800"/>
              </a:xfrm>
            </p:grpSpPr>
            <p:sp>
              <p:nvSpPr>
                <p:cNvPr id="209" name="Google Shape;209;p20"/>
                <p:cNvSpPr/>
                <p:nvPr/>
              </p:nvSpPr>
              <p:spPr>
                <a:xfrm>
                  <a:off x="3792438" y="3177550"/>
                  <a:ext cx="982800" cy="982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0" name="Google Shape;210;p20"/>
                <p:cNvCxnSpPr/>
                <p:nvPr/>
              </p:nvCxnSpPr>
              <p:spPr>
                <a:xfrm>
                  <a:off x="4025313" y="3919438"/>
                  <a:ext cx="149400" cy="0"/>
                </a:xfrm>
                <a:prstGeom prst="straightConnector1">
                  <a:avLst/>
                </a:prstGeom>
                <a:noFill/>
                <a:ln cap="flat" cmpd="sng" w="9525">
                  <a:solidFill>
                    <a:schemeClr val="dk2"/>
                  </a:solidFill>
                  <a:prstDash val="solid"/>
                  <a:round/>
                  <a:headEnd len="med" w="med" type="none"/>
                  <a:tailEnd len="med" w="med" type="none"/>
                </a:ln>
              </p:spPr>
            </p:cxnSp>
            <p:cxnSp>
              <p:nvCxnSpPr>
                <p:cNvPr id="211" name="Google Shape;211;p20"/>
                <p:cNvCxnSpPr/>
                <p:nvPr/>
              </p:nvCxnSpPr>
              <p:spPr>
                <a:xfrm>
                  <a:off x="4209141" y="3919438"/>
                  <a:ext cx="149400" cy="0"/>
                </a:xfrm>
                <a:prstGeom prst="straightConnector1">
                  <a:avLst/>
                </a:prstGeom>
                <a:noFill/>
                <a:ln cap="flat" cmpd="sng" w="9525">
                  <a:solidFill>
                    <a:schemeClr val="dk2"/>
                  </a:solidFill>
                  <a:prstDash val="solid"/>
                  <a:round/>
                  <a:headEnd len="med" w="med" type="none"/>
                  <a:tailEnd len="med" w="med" type="none"/>
                </a:ln>
              </p:spPr>
            </p:cxnSp>
            <p:cxnSp>
              <p:nvCxnSpPr>
                <p:cNvPr id="212" name="Google Shape;212;p20"/>
                <p:cNvCxnSpPr/>
                <p:nvPr/>
              </p:nvCxnSpPr>
              <p:spPr>
                <a:xfrm>
                  <a:off x="4392969" y="3919438"/>
                  <a:ext cx="149400" cy="0"/>
                </a:xfrm>
                <a:prstGeom prst="straightConnector1">
                  <a:avLst/>
                </a:prstGeom>
                <a:noFill/>
                <a:ln cap="flat" cmpd="sng" w="9525">
                  <a:solidFill>
                    <a:schemeClr val="dk2"/>
                  </a:solidFill>
                  <a:prstDash val="solid"/>
                  <a:round/>
                  <a:headEnd len="med" w="med" type="none"/>
                  <a:tailEnd len="med" w="med" type="none"/>
                </a:ln>
              </p:spPr>
            </p:cxnSp>
            <p:cxnSp>
              <p:nvCxnSpPr>
                <p:cNvPr id="213" name="Google Shape;213;p20"/>
                <p:cNvCxnSpPr/>
                <p:nvPr/>
              </p:nvCxnSpPr>
              <p:spPr>
                <a:xfrm>
                  <a:off x="4025313" y="3972650"/>
                  <a:ext cx="149400" cy="0"/>
                </a:xfrm>
                <a:prstGeom prst="straightConnector1">
                  <a:avLst/>
                </a:prstGeom>
                <a:noFill/>
                <a:ln cap="flat" cmpd="sng" w="9525">
                  <a:solidFill>
                    <a:schemeClr val="dk2"/>
                  </a:solidFill>
                  <a:prstDash val="solid"/>
                  <a:round/>
                  <a:headEnd len="med" w="med" type="none"/>
                  <a:tailEnd len="med" w="med" type="none"/>
                </a:ln>
              </p:spPr>
            </p:cxnSp>
            <p:cxnSp>
              <p:nvCxnSpPr>
                <p:cNvPr id="214" name="Google Shape;214;p20"/>
                <p:cNvCxnSpPr/>
                <p:nvPr/>
              </p:nvCxnSpPr>
              <p:spPr>
                <a:xfrm>
                  <a:off x="4209141" y="3972650"/>
                  <a:ext cx="149400" cy="0"/>
                </a:xfrm>
                <a:prstGeom prst="straightConnector1">
                  <a:avLst/>
                </a:prstGeom>
                <a:noFill/>
                <a:ln cap="flat" cmpd="sng" w="9525">
                  <a:solidFill>
                    <a:schemeClr val="dk2"/>
                  </a:solidFill>
                  <a:prstDash val="solid"/>
                  <a:round/>
                  <a:headEnd len="med" w="med" type="none"/>
                  <a:tailEnd len="med" w="med" type="none"/>
                </a:ln>
              </p:spPr>
            </p:cxnSp>
            <p:cxnSp>
              <p:nvCxnSpPr>
                <p:cNvPr id="215" name="Google Shape;215;p20"/>
                <p:cNvCxnSpPr/>
                <p:nvPr/>
              </p:nvCxnSpPr>
              <p:spPr>
                <a:xfrm>
                  <a:off x="4392969" y="3972650"/>
                  <a:ext cx="149400" cy="0"/>
                </a:xfrm>
                <a:prstGeom prst="straightConnector1">
                  <a:avLst/>
                </a:prstGeom>
                <a:noFill/>
                <a:ln cap="flat" cmpd="sng" w="9525">
                  <a:solidFill>
                    <a:schemeClr val="dk2"/>
                  </a:solidFill>
                  <a:prstDash val="solid"/>
                  <a:round/>
                  <a:headEnd len="med" w="med" type="none"/>
                  <a:tailEnd len="med" w="med" type="none"/>
                </a:ln>
              </p:spPr>
            </p:cxnSp>
            <p:cxnSp>
              <p:nvCxnSpPr>
                <p:cNvPr id="216" name="Google Shape;216;p20"/>
                <p:cNvCxnSpPr/>
                <p:nvPr/>
              </p:nvCxnSpPr>
              <p:spPr>
                <a:xfrm>
                  <a:off x="4025313" y="4025863"/>
                  <a:ext cx="149400" cy="0"/>
                </a:xfrm>
                <a:prstGeom prst="straightConnector1">
                  <a:avLst/>
                </a:prstGeom>
                <a:noFill/>
                <a:ln cap="flat" cmpd="sng" w="9525">
                  <a:solidFill>
                    <a:schemeClr val="dk2"/>
                  </a:solidFill>
                  <a:prstDash val="solid"/>
                  <a:round/>
                  <a:headEnd len="med" w="med" type="none"/>
                  <a:tailEnd len="med" w="med" type="none"/>
                </a:ln>
              </p:spPr>
            </p:cxnSp>
            <p:cxnSp>
              <p:nvCxnSpPr>
                <p:cNvPr id="217" name="Google Shape;217;p20"/>
                <p:cNvCxnSpPr/>
                <p:nvPr/>
              </p:nvCxnSpPr>
              <p:spPr>
                <a:xfrm>
                  <a:off x="4209141" y="4025863"/>
                  <a:ext cx="149400" cy="0"/>
                </a:xfrm>
                <a:prstGeom prst="straightConnector1">
                  <a:avLst/>
                </a:prstGeom>
                <a:noFill/>
                <a:ln cap="flat" cmpd="sng" w="9525">
                  <a:solidFill>
                    <a:schemeClr val="dk2"/>
                  </a:solidFill>
                  <a:prstDash val="solid"/>
                  <a:round/>
                  <a:headEnd len="med" w="med" type="none"/>
                  <a:tailEnd len="med" w="med" type="none"/>
                </a:ln>
              </p:spPr>
            </p:cxnSp>
            <p:cxnSp>
              <p:nvCxnSpPr>
                <p:cNvPr id="218" name="Google Shape;218;p20"/>
                <p:cNvCxnSpPr/>
                <p:nvPr/>
              </p:nvCxnSpPr>
              <p:spPr>
                <a:xfrm>
                  <a:off x="4392969" y="4025863"/>
                  <a:ext cx="149400" cy="0"/>
                </a:xfrm>
                <a:prstGeom prst="straightConnector1">
                  <a:avLst/>
                </a:prstGeom>
                <a:noFill/>
                <a:ln cap="flat" cmpd="sng" w="9525">
                  <a:solidFill>
                    <a:schemeClr val="dk2"/>
                  </a:solidFill>
                  <a:prstDash val="solid"/>
                  <a:round/>
                  <a:headEnd len="med" w="med" type="none"/>
                  <a:tailEnd len="med" w="med" type="none"/>
                </a:ln>
              </p:spPr>
            </p:cxnSp>
          </p:grpSp>
          <p:grpSp>
            <p:nvGrpSpPr>
              <p:cNvPr id="219" name="Google Shape;219;p20"/>
              <p:cNvGrpSpPr/>
              <p:nvPr/>
            </p:nvGrpSpPr>
            <p:grpSpPr>
              <a:xfrm>
                <a:off x="4177738" y="2141488"/>
                <a:ext cx="517056" cy="0"/>
                <a:chOff x="4025313" y="3919438"/>
                <a:chExt cx="517056" cy="0"/>
              </a:xfrm>
            </p:grpSpPr>
            <p:cxnSp>
              <p:nvCxnSpPr>
                <p:cNvPr id="220" name="Google Shape;220;p20"/>
                <p:cNvCxnSpPr/>
                <p:nvPr/>
              </p:nvCxnSpPr>
              <p:spPr>
                <a:xfrm>
                  <a:off x="4025313" y="3919438"/>
                  <a:ext cx="149400" cy="0"/>
                </a:xfrm>
                <a:prstGeom prst="straightConnector1">
                  <a:avLst/>
                </a:prstGeom>
                <a:noFill/>
                <a:ln cap="flat" cmpd="sng" w="9525">
                  <a:solidFill>
                    <a:schemeClr val="dk2"/>
                  </a:solidFill>
                  <a:prstDash val="solid"/>
                  <a:round/>
                  <a:headEnd len="med" w="med" type="none"/>
                  <a:tailEnd len="med" w="med" type="none"/>
                </a:ln>
              </p:spPr>
            </p:cxnSp>
            <p:cxnSp>
              <p:nvCxnSpPr>
                <p:cNvPr id="221" name="Google Shape;221;p20"/>
                <p:cNvCxnSpPr/>
                <p:nvPr/>
              </p:nvCxnSpPr>
              <p:spPr>
                <a:xfrm>
                  <a:off x="4209141" y="3919438"/>
                  <a:ext cx="149400" cy="0"/>
                </a:xfrm>
                <a:prstGeom prst="straightConnector1">
                  <a:avLst/>
                </a:prstGeom>
                <a:noFill/>
                <a:ln cap="flat" cmpd="sng" w="9525">
                  <a:solidFill>
                    <a:schemeClr val="dk2"/>
                  </a:solidFill>
                  <a:prstDash val="solid"/>
                  <a:round/>
                  <a:headEnd len="med" w="med" type="none"/>
                  <a:tailEnd len="med" w="med" type="none"/>
                </a:ln>
              </p:spPr>
            </p:cxnSp>
            <p:cxnSp>
              <p:nvCxnSpPr>
                <p:cNvPr id="222" name="Google Shape;222;p20"/>
                <p:cNvCxnSpPr/>
                <p:nvPr/>
              </p:nvCxnSpPr>
              <p:spPr>
                <a:xfrm>
                  <a:off x="4392969" y="3919438"/>
                  <a:ext cx="149400" cy="0"/>
                </a:xfrm>
                <a:prstGeom prst="straightConnector1">
                  <a:avLst/>
                </a:prstGeom>
                <a:noFill/>
                <a:ln cap="flat" cmpd="sng" w="9525">
                  <a:solidFill>
                    <a:schemeClr val="dk2"/>
                  </a:solidFill>
                  <a:prstDash val="solid"/>
                  <a:round/>
                  <a:headEnd len="med" w="med" type="none"/>
                  <a:tailEnd len="med" w="med" type="none"/>
                </a:ln>
              </p:spPr>
            </p:cxnSp>
          </p:grpSp>
          <p:grpSp>
            <p:nvGrpSpPr>
              <p:cNvPr id="223" name="Google Shape;223;p20"/>
              <p:cNvGrpSpPr/>
              <p:nvPr/>
            </p:nvGrpSpPr>
            <p:grpSpPr>
              <a:xfrm>
                <a:off x="4177738" y="2089463"/>
                <a:ext cx="517056" cy="0"/>
                <a:chOff x="4025313" y="3923688"/>
                <a:chExt cx="517056" cy="0"/>
              </a:xfrm>
            </p:grpSpPr>
            <p:cxnSp>
              <p:nvCxnSpPr>
                <p:cNvPr id="224" name="Google Shape;224;p20"/>
                <p:cNvCxnSpPr/>
                <p:nvPr/>
              </p:nvCxnSpPr>
              <p:spPr>
                <a:xfrm>
                  <a:off x="4025313" y="3923688"/>
                  <a:ext cx="149400" cy="0"/>
                </a:xfrm>
                <a:prstGeom prst="straightConnector1">
                  <a:avLst/>
                </a:prstGeom>
                <a:noFill/>
                <a:ln cap="flat" cmpd="sng" w="9525">
                  <a:solidFill>
                    <a:schemeClr val="dk2"/>
                  </a:solidFill>
                  <a:prstDash val="solid"/>
                  <a:round/>
                  <a:headEnd len="med" w="med" type="none"/>
                  <a:tailEnd len="med" w="med" type="none"/>
                </a:ln>
              </p:spPr>
            </p:cxnSp>
            <p:cxnSp>
              <p:nvCxnSpPr>
                <p:cNvPr id="225" name="Google Shape;225;p20"/>
                <p:cNvCxnSpPr/>
                <p:nvPr/>
              </p:nvCxnSpPr>
              <p:spPr>
                <a:xfrm>
                  <a:off x="4209141" y="392368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226" name="Google Shape;226;p20"/>
                <p:cNvCxnSpPr/>
                <p:nvPr/>
              </p:nvCxnSpPr>
              <p:spPr>
                <a:xfrm>
                  <a:off x="4392969" y="3923688"/>
                  <a:ext cx="149400" cy="0"/>
                </a:xfrm>
                <a:prstGeom prst="straightConnector1">
                  <a:avLst/>
                </a:prstGeom>
                <a:noFill/>
                <a:ln cap="flat" cmpd="sng" w="9525">
                  <a:solidFill>
                    <a:schemeClr val="dk2"/>
                  </a:solidFill>
                  <a:prstDash val="solid"/>
                  <a:round/>
                  <a:headEnd len="med" w="med" type="none"/>
                  <a:tailEnd len="med" w="med" type="none"/>
                </a:ln>
              </p:spPr>
            </p:cxnSp>
          </p:grpSp>
          <p:grpSp>
            <p:nvGrpSpPr>
              <p:cNvPr id="227" name="Google Shape;227;p20"/>
              <p:cNvGrpSpPr/>
              <p:nvPr/>
            </p:nvGrpSpPr>
            <p:grpSpPr>
              <a:xfrm>
                <a:off x="4177738" y="2037438"/>
                <a:ext cx="517056" cy="0"/>
                <a:chOff x="4025313" y="3923688"/>
                <a:chExt cx="517056" cy="0"/>
              </a:xfrm>
            </p:grpSpPr>
            <p:cxnSp>
              <p:nvCxnSpPr>
                <p:cNvPr id="228" name="Google Shape;228;p20"/>
                <p:cNvCxnSpPr/>
                <p:nvPr/>
              </p:nvCxnSpPr>
              <p:spPr>
                <a:xfrm>
                  <a:off x="4025313" y="392368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229" name="Google Shape;229;p20"/>
                <p:cNvCxnSpPr/>
                <p:nvPr/>
              </p:nvCxnSpPr>
              <p:spPr>
                <a:xfrm>
                  <a:off x="4209141" y="392368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230" name="Google Shape;230;p20"/>
                <p:cNvCxnSpPr/>
                <p:nvPr/>
              </p:nvCxnSpPr>
              <p:spPr>
                <a:xfrm>
                  <a:off x="4392969" y="3923688"/>
                  <a:ext cx="149400" cy="0"/>
                </a:xfrm>
                <a:prstGeom prst="straightConnector1">
                  <a:avLst/>
                </a:prstGeom>
                <a:noFill/>
                <a:ln cap="flat" cmpd="sng" w="19050">
                  <a:solidFill>
                    <a:schemeClr val="dk2"/>
                  </a:solidFill>
                  <a:prstDash val="solid"/>
                  <a:round/>
                  <a:headEnd len="med" w="med" type="none"/>
                  <a:tailEnd len="med" w="med" type="none"/>
                </a:ln>
              </p:spPr>
            </p:cxnSp>
          </p:grpSp>
        </p:grpSp>
        <p:sp>
          <p:nvSpPr>
            <p:cNvPr id="231" name="Google Shape;231;p20"/>
            <p:cNvSpPr/>
            <p:nvPr/>
          </p:nvSpPr>
          <p:spPr>
            <a:xfrm>
              <a:off x="2108182" y="1561500"/>
              <a:ext cx="555600" cy="5556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2" name="Google Shape;232;p20"/>
            <p:cNvPicPr preferRelativeResize="0"/>
            <p:nvPr/>
          </p:nvPicPr>
          <p:blipFill rotWithShape="1">
            <a:blip r:embed="rId4">
              <a:alphaModFix/>
            </a:blip>
            <a:srcRect b="48970" l="37954" r="36992" t="31381"/>
            <a:stretch/>
          </p:blipFill>
          <p:spPr>
            <a:xfrm>
              <a:off x="2185150" y="1682124"/>
              <a:ext cx="400488" cy="313423"/>
            </a:xfrm>
            <a:prstGeom prst="rect">
              <a:avLst/>
            </a:prstGeom>
            <a:noFill/>
            <a:ln>
              <a:noFill/>
            </a:ln>
          </p:spPr>
        </p:pic>
      </p:grpSp>
      <p:sp>
        <p:nvSpPr>
          <p:cNvPr id="233" name="Google Shape;233;p20"/>
          <p:cNvSpPr/>
          <p:nvPr/>
        </p:nvSpPr>
        <p:spPr>
          <a:xfrm>
            <a:off x="3228338" y="2493175"/>
            <a:ext cx="478800" cy="507900"/>
          </a:xfrm>
          <a:prstGeom prst="foldedCorner">
            <a:avLst>
              <a:gd fmla="val 44566"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0"/>
          <p:cNvSpPr/>
          <p:nvPr/>
        </p:nvSpPr>
        <p:spPr>
          <a:xfrm rot="10800000">
            <a:off x="6228300" y="2493163"/>
            <a:ext cx="478800" cy="507900"/>
          </a:xfrm>
          <a:prstGeom prst="foldedCorner">
            <a:avLst>
              <a:gd fmla="val 44566" name="adj"/>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0"/>
          <p:cNvSpPr/>
          <p:nvPr/>
        </p:nvSpPr>
        <p:spPr>
          <a:xfrm>
            <a:off x="2624525" y="2512063"/>
            <a:ext cx="249300" cy="470100"/>
          </a:xfrm>
          <a:prstGeom prst="chevron">
            <a:avLst>
              <a:gd fmla="val 50000" name="adj"/>
            </a:avLst>
          </a:prstGeom>
          <a:solidFill>
            <a:srgbClr val="4653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0"/>
          <p:cNvSpPr/>
          <p:nvPr/>
        </p:nvSpPr>
        <p:spPr>
          <a:xfrm>
            <a:off x="3772226" y="2623225"/>
            <a:ext cx="249300" cy="247800"/>
          </a:xfrm>
          <a:prstGeom prst="chevron">
            <a:avLst>
              <a:gd fmla="val 50000" name="adj"/>
            </a:avLst>
          </a:prstGeom>
          <a:solidFill>
            <a:srgbClr val="C0D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0"/>
          <p:cNvSpPr/>
          <p:nvPr/>
        </p:nvSpPr>
        <p:spPr>
          <a:xfrm>
            <a:off x="4550624" y="2623225"/>
            <a:ext cx="249300" cy="247800"/>
          </a:xfrm>
          <a:prstGeom prst="chevron">
            <a:avLst>
              <a:gd fmla="val 50000" name="adj"/>
            </a:avLst>
          </a:prstGeom>
          <a:solidFill>
            <a:srgbClr val="C0D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0"/>
          <p:cNvSpPr/>
          <p:nvPr/>
        </p:nvSpPr>
        <p:spPr>
          <a:xfrm>
            <a:off x="5643400" y="2512063"/>
            <a:ext cx="249300" cy="470100"/>
          </a:xfrm>
          <a:prstGeom prst="chevron">
            <a:avLst>
              <a:gd fmla="val 50000" name="adj"/>
            </a:avLst>
          </a:prstGeom>
          <a:solidFill>
            <a:srgbClr val="4653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0"/>
          <p:cNvSpPr/>
          <p:nvPr/>
        </p:nvSpPr>
        <p:spPr>
          <a:xfrm>
            <a:off x="7079325" y="2512063"/>
            <a:ext cx="249300" cy="470100"/>
          </a:xfrm>
          <a:prstGeom prst="chevron">
            <a:avLst>
              <a:gd fmla="val 50000" name="adj"/>
            </a:avLst>
          </a:prstGeom>
          <a:solidFill>
            <a:srgbClr val="4653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0" name="Google Shape;240;p20"/>
          <p:cNvPicPr preferRelativeResize="0"/>
          <p:nvPr/>
        </p:nvPicPr>
        <p:blipFill>
          <a:blip r:embed="rId6">
            <a:alphaModFix/>
          </a:blip>
          <a:stretch>
            <a:fillRect/>
          </a:stretch>
        </p:blipFill>
        <p:spPr>
          <a:xfrm>
            <a:off x="3710600" y="2051725"/>
            <a:ext cx="1150949" cy="213138"/>
          </a:xfrm>
          <a:prstGeom prst="rect">
            <a:avLst/>
          </a:prstGeom>
          <a:noFill/>
          <a:ln>
            <a:noFill/>
          </a:ln>
        </p:spPr>
      </p:pic>
      <p:pic>
        <p:nvPicPr>
          <p:cNvPr id="241" name="Google Shape;241;p20"/>
          <p:cNvPicPr preferRelativeResize="0"/>
          <p:nvPr/>
        </p:nvPicPr>
        <p:blipFill>
          <a:blip r:embed="rId7">
            <a:alphaModFix/>
          </a:blip>
          <a:stretch>
            <a:fillRect/>
          </a:stretch>
        </p:blipFill>
        <p:spPr>
          <a:xfrm>
            <a:off x="4871675" y="2712600"/>
            <a:ext cx="464826" cy="186291"/>
          </a:xfrm>
          <a:prstGeom prst="rect">
            <a:avLst/>
          </a:prstGeom>
          <a:noFill/>
          <a:ln>
            <a:noFill/>
          </a:ln>
        </p:spPr>
      </p:pic>
      <p:pic>
        <p:nvPicPr>
          <p:cNvPr id="242" name="Google Shape;242;p20"/>
          <p:cNvPicPr preferRelativeResize="0"/>
          <p:nvPr/>
        </p:nvPicPr>
        <p:blipFill>
          <a:blip r:embed="rId8">
            <a:alphaModFix/>
          </a:blip>
          <a:stretch>
            <a:fillRect/>
          </a:stretch>
        </p:blipFill>
        <p:spPr>
          <a:xfrm>
            <a:off x="1978350" y="2996222"/>
            <a:ext cx="470100" cy="175347"/>
          </a:xfrm>
          <a:prstGeom prst="rect">
            <a:avLst/>
          </a:prstGeom>
          <a:noFill/>
          <a:ln>
            <a:noFill/>
          </a:ln>
        </p:spPr>
      </p:pic>
      <p:pic>
        <p:nvPicPr>
          <p:cNvPr id="243" name="Google Shape;243;p20"/>
          <p:cNvPicPr preferRelativeResize="0"/>
          <p:nvPr/>
        </p:nvPicPr>
        <p:blipFill>
          <a:blip r:embed="rId9">
            <a:alphaModFix/>
          </a:blip>
          <a:stretch>
            <a:fillRect/>
          </a:stretch>
        </p:blipFill>
        <p:spPr>
          <a:xfrm>
            <a:off x="4262363" y="1228276"/>
            <a:ext cx="1428423" cy="572700"/>
          </a:xfrm>
          <a:prstGeom prst="rect">
            <a:avLst/>
          </a:prstGeom>
          <a:noFill/>
          <a:ln>
            <a:noFill/>
          </a:ln>
        </p:spPr>
      </p:pic>
      <p:pic>
        <p:nvPicPr>
          <p:cNvPr id="244" name="Google Shape;244;p20"/>
          <p:cNvPicPr preferRelativeResize="0"/>
          <p:nvPr/>
        </p:nvPicPr>
        <p:blipFill>
          <a:blip r:embed="rId8">
            <a:alphaModFix/>
          </a:blip>
          <a:stretch>
            <a:fillRect/>
          </a:stretch>
        </p:blipFill>
        <p:spPr>
          <a:xfrm>
            <a:off x="3232688" y="2584922"/>
            <a:ext cx="470100" cy="175347"/>
          </a:xfrm>
          <a:prstGeom prst="rect">
            <a:avLst/>
          </a:prstGeom>
          <a:noFill/>
          <a:ln>
            <a:noFill/>
          </a:ln>
        </p:spPr>
      </p:pic>
      <p:pic>
        <p:nvPicPr>
          <p:cNvPr id="245" name="Google Shape;245;p20"/>
          <p:cNvPicPr preferRelativeResize="0"/>
          <p:nvPr/>
        </p:nvPicPr>
        <p:blipFill>
          <a:blip r:embed="rId7">
            <a:alphaModFix/>
          </a:blip>
          <a:stretch>
            <a:fillRect/>
          </a:stretch>
        </p:blipFill>
        <p:spPr>
          <a:xfrm>
            <a:off x="6235288" y="2712600"/>
            <a:ext cx="464826" cy="186291"/>
          </a:xfrm>
          <a:prstGeom prst="rect">
            <a:avLst/>
          </a:prstGeom>
          <a:noFill/>
          <a:ln>
            <a:noFill/>
          </a:ln>
        </p:spPr>
      </p:pic>
      <p:pic>
        <p:nvPicPr>
          <p:cNvPr id="246" name="Google Shape;246;p20"/>
          <p:cNvPicPr preferRelativeResize="0"/>
          <p:nvPr/>
        </p:nvPicPr>
        <p:blipFill>
          <a:blip r:embed="rId10">
            <a:alphaModFix/>
          </a:blip>
          <a:stretch>
            <a:fillRect/>
          </a:stretch>
        </p:blipFill>
        <p:spPr>
          <a:xfrm rot="-1800000">
            <a:off x="6054875" y="2405250"/>
            <a:ext cx="767037" cy="767037"/>
          </a:xfrm>
          <a:prstGeom prst="rect">
            <a:avLst/>
          </a:prstGeom>
          <a:noFill/>
          <a:ln>
            <a:noFill/>
          </a:ln>
        </p:spPr>
      </p:pic>
      <p:pic>
        <p:nvPicPr>
          <p:cNvPr id="247" name="Google Shape;247;p20"/>
          <p:cNvPicPr preferRelativeResize="0"/>
          <p:nvPr/>
        </p:nvPicPr>
        <p:blipFill rotWithShape="1">
          <a:blip r:embed="rId11">
            <a:alphaModFix/>
          </a:blip>
          <a:srcRect b="30948" l="26186" r="19314" t="7475"/>
          <a:stretch/>
        </p:blipFill>
        <p:spPr>
          <a:xfrm>
            <a:off x="7532975" y="2965400"/>
            <a:ext cx="652475" cy="737199"/>
          </a:xfrm>
          <a:prstGeom prst="rect">
            <a:avLst/>
          </a:prstGeom>
          <a:noFill/>
          <a:ln>
            <a:noFill/>
          </a:ln>
        </p:spPr>
      </p:pic>
      <p:sp>
        <p:nvSpPr>
          <p:cNvPr id="248" name="Google Shape;248;p20"/>
          <p:cNvSpPr/>
          <p:nvPr/>
        </p:nvSpPr>
        <p:spPr>
          <a:xfrm rot="-5400000">
            <a:off x="7788550" y="3257638"/>
            <a:ext cx="76200" cy="152700"/>
          </a:xfrm>
          <a:prstGeom prst="mo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52" name="Shape 252"/>
        <p:cNvGrpSpPr/>
        <p:nvPr/>
      </p:nvGrpSpPr>
      <p:grpSpPr>
        <a:xfrm>
          <a:off x="0" y="0"/>
          <a:ext cx="0" cy="0"/>
          <a:chOff x="0" y="0"/>
          <a:chExt cx="0" cy="0"/>
        </a:xfrm>
      </p:grpSpPr>
      <p:sp>
        <p:nvSpPr>
          <p:cNvPr id="253" name="Google Shape;253;p21"/>
          <p:cNvSpPr txBox="1"/>
          <p:nvPr/>
        </p:nvSpPr>
        <p:spPr>
          <a:xfrm>
            <a:off x="1391650" y="2042025"/>
            <a:ext cx="9014400" cy="30000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0000">
                <a:solidFill>
                  <a:srgbClr val="F3F3F3"/>
                </a:solidFill>
                <a:latin typeface="Montserrat"/>
                <a:ea typeface="Montserrat"/>
                <a:cs typeface="Montserrat"/>
                <a:sym typeface="Montserrat"/>
              </a:rPr>
              <a:t>Banks</a:t>
            </a:r>
            <a:endParaRPr sz="20000">
              <a:solidFill>
                <a:srgbClr val="F3F3F3"/>
              </a:solidFill>
              <a:latin typeface="Montserrat"/>
              <a:ea typeface="Montserrat"/>
              <a:cs typeface="Montserrat"/>
              <a:sym typeface="Montserrat"/>
            </a:endParaRPr>
          </a:p>
        </p:txBody>
      </p:sp>
      <p:sp>
        <p:nvSpPr>
          <p:cNvPr id="254" name="Google Shape;254;p21"/>
          <p:cNvSpPr/>
          <p:nvPr/>
        </p:nvSpPr>
        <p:spPr>
          <a:xfrm>
            <a:off x="2990725" y="1073025"/>
            <a:ext cx="3971700" cy="2322600"/>
          </a:xfrm>
          <a:prstGeom prst="rect">
            <a:avLst/>
          </a:prstGeom>
          <a:solidFill>
            <a:srgbClr val="FFFFFF"/>
          </a:solidFill>
          <a:ln cap="flat" cmpd="sng" w="38100">
            <a:solidFill>
              <a:srgbClr val="4653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1"/>
          <p:cNvSpPr txBox="1"/>
          <p:nvPr/>
        </p:nvSpPr>
        <p:spPr>
          <a:xfrm>
            <a:off x="914400" y="0"/>
            <a:ext cx="8229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Montserrat"/>
                <a:ea typeface="Montserrat"/>
                <a:cs typeface="Montserrat"/>
                <a:sym typeface="Montserrat"/>
              </a:rPr>
              <a:t>UDAPTOR: just like Google Translate for Data </a:t>
            </a:r>
            <a:endParaRPr sz="2800">
              <a:solidFill>
                <a:srgbClr val="000000"/>
              </a:solidFill>
              <a:latin typeface="Montserrat"/>
              <a:ea typeface="Montserrat"/>
              <a:cs typeface="Montserrat"/>
              <a:sym typeface="Montserrat"/>
            </a:endParaRPr>
          </a:p>
        </p:txBody>
      </p:sp>
      <p:pic>
        <p:nvPicPr>
          <p:cNvPr id="256" name="Google Shape;256;p21"/>
          <p:cNvPicPr preferRelativeResize="0"/>
          <p:nvPr/>
        </p:nvPicPr>
        <p:blipFill rotWithShape="1">
          <a:blip r:embed="rId4">
            <a:alphaModFix/>
          </a:blip>
          <a:srcRect b="48970" l="37954" r="36992" t="31381"/>
          <a:stretch/>
        </p:blipFill>
        <p:spPr>
          <a:xfrm>
            <a:off x="237249" y="123025"/>
            <a:ext cx="411450" cy="322000"/>
          </a:xfrm>
          <a:prstGeom prst="rect">
            <a:avLst/>
          </a:prstGeom>
          <a:noFill/>
          <a:ln>
            <a:noFill/>
          </a:ln>
        </p:spPr>
      </p:pic>
      <p:sp>
        <p:nvSpPr>
          <p:cNvPr id="257" name="Google Shape;257;p21"/>
          <p:cNvSpPr txBox="1"/>
          <p:nvPr/>
        </p:nvSpPr>
        <p:spPr>
          <a:xfrm>
            <a:off x="3762575" y="3530125"/>
            <a:ext cx="1047000" cy="94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000">
                <a:solidFill>
                  <a:schemeClr val="dk2"/>
                </a:solidFill>
                <a:latin typeface="Montserrat"/>
                <a:ea typeface="Montserrat"/>
                <a:cs typeface="Montserrat"/>
                <a:sym typeface="Montserrat"/>
              </a:rPr>
              <a:t>3.</a:t>
            </a:r>
            <a:r>
              <a:rPr lang="en" sz="1000">
                <a:solidFill>
                  <a:schemeClr val="dk2"/>
                </a:solidFill>
                <a:latin typeface="Montserrat"/>
                <a:ea typeface="Montserrat"/>
                <a:cs typeface="Montserrat"/>
                <a:sym typeface="Montserrat"/>
              </a:rPr>
              <a:t> </a:t>
            </a:r>
            <a:endParaRPr sz="1000">
              <a:solidFill>
                <a:schemeClr val="dk2"/>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lang="en" sz="1000">
                <a:solidFill>
                  <a:schemeClr val="dk2"/>
                </a:solidFill>
                <a:latin typeface="Montserrat"/>
                <a:ea typeface="Montserrat"/>
                <a:cs typeface="Montserrat"/>
                <a:sym typeface="Montserrat"/>
              </a:rPr>
              <a:t>UDAPTOR transforms data to new format</a:t>
            </a:r>
            <a:endParaRPr sz="1000">
              <a:solidFill>
                <a:schemeClr val="dk2"/>
              </a:solidFill>
              <a:latin typeface="Montserrat"/>
              <a:ea typeface="Montserrat"/>
              <a:cs typeface="Montserrat"/>
              <a:sym typeface="Montserrat"/>
            </a:endParaRPr>
          </a:p>
          <a:p>
            <a:pPr indent="0" lvl="0" marL="0" rtl="0" algn="ctr">
              <a:spcBef>
                <a:spcPts val="0"/>
              </a:spcBef>
              <a:spcAft>
                <a:spcPts val="0"/>
              </a:spcAft>
              <a:buNone/>
            </a:pPr>
            <a:r>
              <a:t/>
            </a:r>
            <a:endParaRPr b="1" sz="1000">
              <a:solidFill>
                <a:srgbClr val="595959"/>
              </a:solidFill>
              <a:latin typeface="Montserrat"/>
              <a:ea typeface="Montserrat"/>
              <a:cs typeface="Montserrat"/>
              <a:sym typeface="Montserrat"/>
            </a:endParaRPr>
          </a:p>
        </p:txBody>
      </p:sp>
      <p:sp>
        <p:nvSpPr>
          <p:cNvPr id="258" name="Google Shape;258;p21"/>
          <p:cNvSpPr/>
          <p:nvPr/>
        </p:nvSpPr>
        <p:spPr>
          <a:xfrm>
            <a:off x="3113825" y="1994250"/>
            <a:ext cx="2344500" cy="1235100"/>
          </a:xfrm>
          <a:prstGeom prst="rect">
            <a:avLst/>
          </a:prstGeom>
          <a:noFill/>
          <a:ln cap="flat" cmpd="sng" w="38100">
            <a:solidFill>
              <a:srgbClr val="C0DFA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1"/>
          <p:cNvSpPr txBox="1"/>
          <p:nvPr/>
        </p:nvSpPr>
        <p:spPr>
          <a:xfrm>
            <a:off x="927000" y="1943450"/>
            <a:ext cx="1047000" cy="145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595959"/>
                </a:solidFill>
                <a:latin typeface="Montserrat"/>
                <a:ea typeface="Montserrat"/>
                <a:cs typeface="Montserrat"/>
                <a:sym typeface="Montserrat"/>
              </a:rPr>
              <a:t>1.</a:t>
            </a:r>
            <a:r>
              <a:rPr lang="en" sz="1000">
                <a:solidFill>
                  <a:srgbClr val="595959"/>
                </a:solidFill>
                <a:latin typeface="Montserrat"/>
                <a:ea typeface="Montserrat"/>
                <a:cs typeface="Montserrat"/>
                <a:sym typeface="Montserrat"/>
              </a:rPr>
              <a:t> </a:t>
            </a:r>
            <a:endParaRPr sz="1000">
              <a:solidFill>
                <a:srgbClr val="595959"/>
              </a:solidFill>
              <a:latin typeface="Montserrat"/>
              <a:ea typeface="Montserrat"/>
              <a:cs typeface="Montserrat"/>
              <a:sym typeface="Montserrat"/>
            </a:endParaRPr>
          </a:p>
          <a:p>
            <a:pPr indent="0" lvl="0" marL="0" rtl="0" algn="ctr">
              <a:spcBef>
                <a:spcPts val="0"/>
              </a:spcBef>
              <a:spcAft>
                <a:spcPts val="0"/>
              </a:spcAft>
              <a:buNone/>
            </a:pPr>
            <a:r>
              <a:rPr lang="en" sz="1000">
                <a:solidFill>
                  <a:srgbClr val="595959"/>
                </a:solidFill>
                <a:latin typeface="Montserrat"/>
                <a:ea typeface="Montserrat"/>
                <a:cs typeface="Montserrat"/>
                <a:sym typeface="Montserrat"/>
              </a:rPr>
              <a:t>Potentially unsatisfied user gets his data from previous vendor using GDPR Art.20</a:t>
            </a:r>
            <a:endParaRPr b="1" sz="1000">
              <a:solidFill>
                <a:srgbClr val="595959"/>
              </a:solidFill>
              <a:latin typeface="Montserrat"/>
              <a:ea typeface="Montserrat"/>
              <a:cs typeface="Montserrat"/>
              <a:sym typeface="Montserrat"/>
            </a:endParaRPr>
          </a:p>
        </p:txBody>
      </p:sp>
      <p:sp>
        <p:nvSpPr>
          <p:cNvPr id="260" name="Google Shape;260;p21"/>
          <p:cNvSpPr txBox="1"/>
          <p:nvPr/>
        </p:nvSpPr>
        <p:spPr>
          <a:xfrm>
            <a:off x="2344025" y="3530125"/>
            <a:ext cx="1047000" cy="94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595959"/>
                </a:solidFill>
                <a:latin typeface="Montserrat"/>
                <a:ea typeface="Montserrat"/>
                <a:cs typeface="Montserrat"/>
                <a:sym typeface="Montserrat"/>
              </a:rPr>
              <a:t>2.</a:t>
            </a:r>
            <a:r>
              <a:rPr lang="en" sz="1000">
                <a:solidFill>
                  <a:srgbClr val="595959"/>
                </a:solidFill>
                <a:latin typeface="Montserrat"/>
                <a:ea typeface="Montserrat"/>
                <a:cs typeface="Montserrat"/>
                <a:sym typeface="Montserrat"/>
              </a:rPr>
              <a:t> </a:t>
            </a:r>
            <a:endParaRPr sz="1000">
              <a:solidFill>
                <a:srgbClr val="595959"/>
              </a:solidFill>
              <a:latin typeface="Montserrat"/>
              <a:ea typeface="Montserrat"/>
              <a:cs typeface="Montserrat"/>
              <a:sym typeface="Montserrat"/>
            </a:endParaRPr>
          </a:p>
          <a:p>
            <a:pPr indent="0" lvl="0" marL="0" rtl="0" algn="ctr">
              <a:spcBef>
                <a:spcPts val="0"/>
              </a:spcBef>
              <a:spcAft>
                <a:spcPts val="0"/>
              </a:spcAft>
              <a:buNone/>
            </a:pPr>
            <a:r>
              <a:rPr lang="en" sz="1000">
                <a:solidFill>
                  <a:srgbClr val="595959"/>
                </a:solidFill>
                <a:latin typeface="Montserrat"/>
                <a:ea typeface="Montserrat"/>
                <a:cs typeface="Montserrat"/>
                <a:sym typeface="Montserrat"/>
              </a:rPr>
              <a:t>He provides the new vendor with this data</a:t>
            </a:r>
            <a:endParaRPr sz="1000">
              <a:solidFill>
                <a:srgbClr val="595959"/>
              </a:solidFill>
              <a:latin typeface="Montserrat"/>
              <a:ea typeface="Montserrat"/>
              <a:cs typeface="Montserrat"/>
              <a:sym typeface="Montserrat"/>
            </a:endParaRPr>
          </a:p>
        </p:txBody>
      </p:sp>
      <p:sp>
        <p:nvSpPr>
          <p:cNvPr id="261" name="Google Shape;261;p21"/>
          <p:cNvSpPr txBox="1"/>
          <p:nvPr/>
        </p:nvSpPr>
        <p:spPr>
          <a:xfrm>
            <a:off x="5802100" y="3530125"/>
            <a:ext cx="1272600" cy="104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595959"/>
                </a:solidFill>
                <a:latin typeface="Montserrat"/>
                <a:ea typeface="Montserrat"/>
                <a:cs typeface="Montserrat"/>
                <a:sym typeface="Montserrat"/>
              </a:rPr>
              <a:t>4.</a:t>
            </a:r>
            <a:endParaRPr b="1" sz="1000">
              <a:solidFill>
                <a:srgbClr val="595959"/>
              </a:solidFill>
              <a:latin typeface="Montserrat"/>
              <a:ea typeface="Montserrat"/>
              <a:cs typeface="Montserrat"/>
              <a:sym typeface="Montserrat"/>
            </a:endParaRPr>
          </a:p>
          <a:p>
            <a:pPr indent="0" lvl="0" marL="0" rtl="0" algn="ctr">
              <a:spcBef>
                <a:spcPts val="0"/>
              </a:spcBef>
              <a:spcAft>
                <a:spcPts val="0"/>
              </a:spcAft>
              <a:buNone/>
            </a:pPr>
            <a:r>
              <a:rPr lang="en" sz="1000">
                <a:solidFill>
                  <a:srgbClr val="595959"/>
                </a:solidFill>
                <a:latin typeface="Montserrat"/>
                <a:ea typeface="Montserrat"/>
                <a:cs typeface="Montserrat"/>
                <a:sym typeface="Montserrat"/>
              </a:rPr>
              <a:t>The new vendor utilizes this data to provide the best service for user</a:t>
            </a:r>
            <a:endParaRPr sz="1000">
              <a:solidFill>
                <a:srgbClr val="595959"/>
              </a:solidFill>
              <a:latin typeface="Montserrat"/>
              <a:ea typeface="Montserrat"/>
              <a:cs typeface="Montserrat"/>
              <a:sym typeface="Montserrat"/>
            </a:endParaRPr>
          </a:p>
        </p:txBody>
      </p:sp>
      <p:sp>
        <p:nvSpPr>
          <p:cNvPr id="262" name="Google Shape;262;p21"/>
          <p:cNvSpPr txBox="1"/>
          <p:nvPr/>
        </p:nvSpPr>
        <p:spPr>
          <a:xfrm>
            <a:off x="8113000" y="1943450"/>
            <a:ext cx="951600" cy="145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595959"/>
                </a:solidFill>
                <a:latin typeface="Montserrat"/>
                <a:ea typeface="Montserrat"/>
                <a:cs typeface="Montserrat"/>
                <a:sym typeface="Montserrat"/>
              </a:rPr>
              <a:t>5. </a:t>
            </a:r>
            <a:endParaRPr b="1" sz="1000">
              <a:solidFill>
                <a:srgbClr val="595959"/>
              </a:solidFill>
              <a:latin typeface="Montserrat"/>
              <a:ea typeface="Montserrat"/>
              <a:cs typeface="Montserrat"/>
              <a:sym typeface="Montserrat"/>
            </a:endParaRPr>
          </a:p>
          <a:p>
            <a:pPr indent="0" lvl="0" marL="0" rtl="0" algn="ctr">
              <a:spcBef>
                <a:spcPts val="0"/>
              </a:spcBef>
              <a:spcAft>
                <a:spcPts val="0"/>
              </a:spcAft>
              <a:buNone/>
            </a:pPr>
            <a:r>
              <a:rPr lang="en" sz="1000">
                <a:solidFill>
                  <a:srgbClr val="595959"/>
                </a:solidFill>
                <a:latin typeface="Montserrat"/>
                <a:ea typeface="Montserrat"/>
                <a:cs typeface="Montserrat"/>
                <a:sym typeface="Montserrat"/>
              </a:rPr>
              <a:t>Happy user from day-0</a:t>
            </a:r>
            <a:endParaRPr sz="1000">
              <a:solidFill>
                <a:srgbClr val="595959"/>
              </a:solidFill>
              <a:latin typeface="Montserrat"/>
              <a:ea typeface="Montserrat"/>
              <a:cs typeface="Montserrat"/>
              <a:sym typeface="Montserrat"/>
            </a:endParaRPr>
          </a:p>
          <a:p>
            <a:pPr indent="0" lvl="0" marL="0" rtl="0" algn="ctr">
              <a:spcBef>
                <a:spcPts val="0"/>
              </a:spcBef>
              <a:spcAft>
                <a:spcPts val="0"/>
              </a:spcAft>
              <a:buNone/>
            </a:pPr>
            <a:r>
              <a:t/>
            </a:r>
            <a:endParaRPr sz="1000">
              <a:solidFill>
                <a:srgbClr val="595959"/>
              </a:solidFill>
              <a:latin typeface="Montserrat"/>
              <a:ea typeface="Montserrat"/>
              <a:cs typeface="Montserrat"/>
              <a:sym typeface="Montserrat"/>
            </a:endParaRPr>
          </a:p>
          <a:p>
            <a:pPr indent="0" lvl="0" marL="0" rtl="0" algn="ctr">
              <a:spcBef>
                <a:spcPts val="0"/>
              </a:spcBef>
              <a:spcAft>
                <a:spcPts val="0"/>
              </a:spcAft>
              <a:buNone/>
            </a:pPr>
            <a:r>
              <a:rPr lang="en" sz="1000">
                <a:solidFill>
                  <a:srgbClr val="595959"/>
                </a:solidFill>
                <a:latin typeface="Montserrat"/>
                <a:ea typeface="Montserrat"/>
                <a:cs typeface="Montserrat"/>
                <a:sym typeface="Montserrat"/>
              </a:rPr>
              <a:t>And happy new vendor - churn shrinks, retention grows</a:t>
            </a:r>
            <a:endParaRPr sz="1000">
              <a:solidFill>
                <a:srgbClr val="595959"/>
              </a:solidFill>
              <a:latin typeface="Montserrat"/>
              <a:ea typeface="Montserrat"/>
              <a:cs typeface="Montserrat"/>
              <a:sym typeface="Montserrat"/>
            </a:endParaRPr>
          </a:p>
          <a:p>
            <a:pPr indent="0" lvl="0" marL="0" rtl="0" algn="ctr">
              <a:spcBef>
                <a:spcPts val="0"/>
              </a:spcBef>
              <a:spcAft>
                <a:spcPts val="0"/>
              </a:spcAft>
              <a:buNone/>
            </a:pPr>
            <a:r>
              <a:t/>
            </a:r>
            <a:endParaRPr sz="1000">
              <a:solidFill>
                <a:srgbClr val="595959"/>
              </a:solidFill>
              <a:latin typeface="Montserrat"/>
              <a:ea typeface="Montserrat"/>
              <a:cs typeface="Montserrat"/>
              <a:sym typeface="Montserrat"/>
            </a:endParaRPr>
          </a:p>
        </p:txBody>
      </p:sp>
      <p:sp>
        <p:nvSpPr>
          <p:cNvPr id="263" name="Google Shape;263;p21"/>
          <p:cNvSpPr/>
          <p:nvPr/>
        </p:nvSpPr>
        <p:spPr>
          <a:xfrm>
            <a:off x="1974000" y="2893750"/>
            <a:ext cx="478800" cy="507900"/>
          </a:xfrm>
          <a:prstGeom prst="foldedCorner">
            <a:avLst>
              <a:gd fmla="val 44566" name="adj"/>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1"/>
          <p:cNvSpPr/>
          <p:nvPr/>
        </p:nvSpPr>
        <p:spPr>
          <a:xfrm rot="10800000">
            <a:off x="4865013" y="2493175"/>
            <a:ext cx="478800" cy="507900"/>
          </a:xfrm>
          <a:prstGeom prst="foldedCorner">
            <a:avLst>
              <a:gd fmla="val 44566" name="adj"/>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5" name="Google Shape;265;p21"/>
          <p:cNvPicPr preferRelativeResize="0"/>
          <p:nvPr/>
        </p:nvPicPr>
        <p:blipFill rotWithShape="1">
          <a:blip r:embed="rId5">
            <a:alphaModFix/>
          </a:blip>
          <a:srcRect b="0" l="0" r="72023" t="42791"/>
          <a:stretch/>
        </p:blipFill>
        <p:spPr>
          <a:xfrm>
            <a:off x="2013950" y="1821938"/>
            <a:ext cx="398900" cy="815700"/>
          </a:xfrm>
          <a:prstGeom prst="rect">
            <a:avLst/>
          </a:prstGeom>
          <a:noFill/>
          <a:ln>
            <a:noFill/>
          </a:ln>
        </p:spPr>
      </p:pic>
      <p:sp>
        <p:nvSpPr>
          <p:cNvPr id="266" name="Google Shape;266;p21"/>
          <p:cNvSpPr/>
          <p:nvPr/>
        </p:nvSpPr>
        <p:spPr>
          <a:xfrm rot="5400000">
            <a:off x="2175300" y="2050625"/>
            <a:ext cx="76200" cy="152700"/>
          </a:xfrm>
          <a:prstGeom prst="mo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7" name="Google Shape;267;p21"/>
          <p:cNvPicPr preferRelativeResize="0"/>
          <p:nvPr/>
        </p:nvPicPr>
        <p:blipFill rotWithShape="1">
          <a:blip r:embed="rId5">
            <a:alphaModFix/>
          </a:blip>
          <a:srcRect b="0" l="0" r="72023" t="42791"/>
          <a:stretch/>
        </p:blipFill>
        <p:spPr>
          <a:xfrm>
            <a:off x="7627200" y="1821938"/>
            <a:ext cx="398900" cy="815700"/>
          </a:xfrm>
          <a:prstGeom prst="rect">
            <a:avLst/>
          </a:prstGeom>
          <a:noFill/>
          <a:ln>
            <a:noFill/>
          </a:ln>
        </p:spPr>
      </p:pic>
      <p:sp>
        <p:nvSpPr>
          <p:cNvPr id="268" name="Google Shape;268;p21"/>
          <p:cNvSpPr/>
          <p:nvPr/>
        </p:nvSpPr>
        <p:spPr>
          <a:xfrm rot="-5400000">
            <a:off x="7788550" y="2050613"/>
            <a:ext cx="76200" cy="152700"/>
          </a:xfrm>
          <a:prstGeom prst="mo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 name="Google Shape;269;p21"/>
          <p:cNvGrpSpPr/>
          <p:nvPr/>
        </p:nvGrpSpPr>
        <p:grpSpPr>
          <a:xfrm>
            <a:off x="4122628" y="2486745"/>
            <a:ext cx="398919" cy="520760"/>
            <a:chOff x="2108132" y="1561500"/>
            <a:chExt cx="555675" cy="725394"/>
          </a:xfrm>
        </p:grpSpPr>
        <p:grpSp>
          <p:nvGrpSpPr>
            <p:cNvPr id="270" name="Google Shape;270;p21"/>
            <p:cNvGrpSpPr/>
            <p:nvPr/>
          </p:nvGrpSpPr>
          <p:grpSpPr>
            <a:xfrm>
              <a:off x="2108132" y="1731219"/>
              <a:ext cx="555675" cy="555675"/>
              <a:chOff x="3944838" y="1452675"/>
              <a:chExt cx="982800" cy="982800"/>
            </a:xfrm>
          </p:grpSpPr>
          <p:grpSp>
            <p:nvGrpSpPr>
              <p:cNvPr id="271" name="Google Shape;271;p21"/>
              <p:cNvGrpSpPr/>
              <p:nvPr/>
            </p:nvGrpSpPr>
            <p:grpSpPr>
              <a:xfrm>
                <a:off x="3944838" y="1452675"/>
                <a:ext cx="982800" cy="982800"/>
                <a:chOff x="3792438" y="3177550"/>
                <a:chExt cx="982800" cy="982800"/>
              </a:xfrm>
            </p:grpSpPr>
            <p:sp>
              <p:nvSpPr>
                <p:cNvPr id="272" name="Google Shape;272;p21"/>
                <p:cNvSpPr/>
                <p:nvPr/>
              </p:nvSpPr>
              <p:spPr>
                <a:xfrm>
                  <a:off x="3792438" y="3177550"/>
                  <a:ext cx="982800" cy="982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3" name="Google Shape;273;p21"/>
                <p:cNvCxnSpPr/>
                <p:nvPr/>
              </p:nvCxnSpPr>
              <p:spPr>
                <a:xfrm>
                  <a:off x="4025313" y="3919438"/>
                  <a:ext cx="149400" cy="0"/>
                </a:xfrm>
                <a:prstGeom prst="straightConnector1">
                  <a:avLst/>
                </a:prstGeom>
                <a:noFill/>
                <a:ln cap="flat" cmpd="sng" w="9525">
                  <a:solidFill>
                    <a:schemeClr val="dk2"/>
                  </a:solidFill>
                  <a:prstDash val="solid"/>
                  <a:round/>
                  <a:headEnd len="med" w="med" type="none"/>
                  <a:tailEnd len="med" w="med" type="none"/>
                </a:ln>
              </p:spPr>
            </p:cxnSp>
            <p:cxnSp>
              <p:nvCxnSpPr>
                <p:cNvPr id="274" name="Google Shape;274;p21"/>
                <p:cNvCxnSpPr/>
                <p:nvPr/>
              </p:nvCxnSpPr>
              <p:spPr>
                <a:xfrm>
                  <a:off x="4209141" y="3919438"/>
                  <a:ext cx="149400" cy="0"/>
                </a:xfrm>
                <a:prstGeom prst="straightConnector1">
                  <a:avLst/>
                </a:prstGeom>
                <a:noFill/>
                <a:ln cap="flat" cmpd="sng" w="9525">
                  <a:solidFill>
                    <a:schemeClr val="dk2"/>
                  </a:solidFill>
                  <a:prstDash val="solid"/>
                  <a:round/>
                  <a:headEnd len="med" w="med" type="none"/>
                  <a:tailEnd len="med" w="med" type="none"/>
                </a:ln>
              </p:spPr>
            </p:cxnSp>
            <p:cxnSp>
              <p:nvCxnSpPr>
                <p:cNvPr id="275" name="Google Shape;275;p21"/>
                <p:cNvCxnSpPr/>
                <p:nvPr/>
              </p:nvCxnSpPr>
              <p:spPr>
                <a:xfrm>
                  <a:off x="4392969" y="3919438"/>
                  <a:ext cx="149400" cy="0"/>
                </a:xfrm>
                <a:prstGeom prst="straightConnector1">
                  <a:avLst/>
                </a:prstGeom>
                <a:noFill/>
                <a:ln cap="flat" cmpd="sng" w="9525">
                  <a:solidFill>
                    <a:schemeClr val="dk2"/>
                  </a:solidFill>
                  <a:prstDash val="solid"/>
                  <a:round/>
                  <a:headEnd len="med" w="med" type="none"/>
                  <a:tailEnd len="med" w="med" type="none"/>
                </a:ln>
              </p:spPr>
            </p:cxnSp>
            <p:cxnSp>
              <p:nvCxnSpPr>
                <p:cNvPr id="276" name="Google Shape;276;p21"/>
                <p:cNvCxnSpPr/>
                <p:nvPr/>
              </p:nvCxnSpPr>
              <p:spPr>
                <a:xfrm>
                  <a:off x="4025313" y="3972650"/>
                  <a:ext cx="149400" cy="0"/>
                </a:xfrm>
                <a:prstGeom prst="straightConnector1">
                  <a:avLst/>
                </a:prstGeom>
                <a:noFill/>
                <a:ln cap="flat" cmpd="sng" w="9525">
                  <a:solidFill>
                    <a:schemeClr val="dk2"/>
                  </a:solidFill>
                  <a:prstDash val="solid"/>
                  <a:round/>
                  <a:headEnd len="med" w="med" type="none"/>
                  <a:tailEnd len="med" w="med" type="none"/>
                </a:ln>
              </p:spPr>
            </p:cxnSp>
            <p:cxnSp>
              <p:nvCxnSpPr>
                <p:cNvPr id="277" name="Google Shape;277;p21"/>
                <p:cNvCxnSpPr/>
                <p:nvPr/>
              </p:nvCxnSpPr>
              <p:spPr>
                <a:xfrm>
                  <a:off x="4209141" y="3972650"/>
                  <a:ext cx="149400" cy="0"/>
                </a:xfrm>
                <a:prstGeom prst="straightConnector1">
                  <a:avLst/>
                </a:prstGeom>
                <a:noFill/>
                <a:ln cap="flat" cmpd="sng" w="9525">
                  <a:solidFill>
                    <a:schemeClr val="dk2"/>
                  </a:solidFill>
                  <a:prstDash val="solid"/>
                  <a:round/>
                  <a:headEnd len="med" w="med" type="none"/>
                  <a:tailEnd len="med" w="med" type="none"/>
                </a:ln>
              </p:spPr>
            </p:cxnSp>
            <p:cxnSp>
              <p:nvCxnSpPr>
                <p:cNvPr id="278" name="Google Shape;278;p21"/>
                <p:cNvCxnSpPr/>
                <p:nvPr/>
              </p:nvCxnSpPr>
              <p:spPr>
                <a:xfrm>
                  <a:off x="4392969" y="3972650"/>
                  <a:ext cx="149400" cy="0"/>
                </a:xfrm>
                <a:prstGeom prst="straightConnector1">
                  <a:avLst/>
                </a:prstGeom>
                <a:noFill/>
                <a:ln cap="flat" cmpd="sng" w="9525">
                  <a:solidFill>
                    <a:schemeClr val="dk2"/>
                  </a:solidFill>
                  <a:prstDash val="solid"/>
                  <a:round/>
                  <a:headEnd len="med" w="med" type="none"/>
                  <a:tailEnd len="med" w="med" type="none"/>
                </a:ln>
              </p:spPr>
            </p:cxnSp>
            <p:cxnSp>
              <p:nvCxnSpPr>
                <p:cNvPr id="279" name="Google Shape;279;p21"/>
                <p:cNvCxnSpPr/>
                <p:nvPr/>
              </p:nvCxnSpPr>
              <p:spPr>
                <a:xfrm>
                  <a:off x="4025313" y="4025863"/>
                  <a:ext cx="149400" cy="0"/>
                </a:xfrm>
                <a:prstGeom prst="straightConnector1">
                  <a:avLst/>
                </a:prstGeom>
                <a:noFill/>
                <a:ln cap="flat" cmpd="sng" w="9525">
                  <a:solidFill>
                    <a:schemeClr val="dk2"/>
                  </a:solidFill>
                  <a:prstDash val="solid"/>
                  <a:round/>
                  <a:headEnd len="med" w="med" type="none"/>
                  <a:tailEnd len="med" w="med" type="none"/>
                </a:ln>
              </p:spPr>
            </p:cxnSp>
            <p:cxnSp>
              <p:nvCxnSpPr>
                <p:cNvPr id="280" name="Google Shape;280;p21"/>
                <p:cNvCxnSpPr/>
                <p:nvPr/>
              </p:nvCxnSpPr>
              <p:spPr>
                <a:xfrm>
                  <a:off x="4209141" y="4025863"/>
                  <a:ext cx="149400" cy="0"/>
                </a:xfrm>
                <a:prstGeom prst="straightConnector1">
                  <a:avLst/>
                </a:prstGeom>
                <a:noFill/>
                <a:ln cap="flat" cmpd="sng" w="9525">
                  <a:solidFill>
                    <a:schemeClr val="dk2"/>
                  </a:solidFill>
                  <a:prstDash val="solid"/>
                  <a:round/>
                  <a:headEnd len="med" w="med" type="none"/>
                  <a:tailEnd len="med" w="med" type="none"/>
                </a:ln>
              </p:spPr>
            </p:cxnSp>
            <p:cxnSp>
              <p:nvCxnSpPr>
                <p:cNvPr id="281" name="Google Shape;281;p21"/>
                <p:cNvCxnSpPr/>
                <p:nvPr/>
              </p:nvCxnSpPr>
              <p:spPr>
                <a:xfrm>
                  <a:off x="4392969" y="4025863"/>
                  <a:ext cx="149400" cy="0"/>
                </a:xfrm>
                <a:prstGeom prst="straightConnector1">
                  <a:avLst/>
                </a:prstGeom>
                <a:noFill/>
                <a:ln cap="flat" cmpd="sng" w="9525">
                  <a:solidFill>
                    <a:schemeClr val="dk2"/>
                  </a:solidFill>
                  <a:prstDash val="solid"/>
                  <a:round/>
                  <a:headEnd len="med" w="med" type="none"/>
                  <a:tailEnd len="med" w="med" type="none"/>
                </a:ln>
              </p:spPr>
            </p:cxnSp>
          </p:grpSp>
          <p:grpSp>
            <p:nvGrpSpPr>
              <p:cNvPr id="282" name="Google Shape;282;p21"/>
              <p:cNvGrpSpPr/>
              <p:nvPr/>
            </p:nvGrpSpPr>
            <p:grpSpPr>
              <a:xfrm>
                <a:off x="4177738" y="2141488"/>
                <a:ext cx="517056" cy="0"/>
                <a:chOff x="4025313" y="3919438"/>
                <a:chExt cx="517056" cy="0"/>
              </a:xfrm>
            </p:grpSpPr>
            <p:cxnSp>
              <p:nvCxnSpPr>
                <p:cNvPr id="283" name="Google Shape;283;p21"/>
                <p:cNvCxnSpPr/>
                <p:nvPr/>
              </p:nvCxnSpPr>
              <p:spPr>
                <a:xfrm>
                  <a:off x="4025313" y="3919438"/>
                  <a:ext cx="149400" cy="0"/>
                </a:xfrm>
                <a:prstGeom prst="straightConnector1">
                  <a:avLst/>
                </a:prstGeom>
                <a:noFill/>
                <a:ln cap="flat" cmpd="sng" w="9525">
                  <a:solidFill>
                    <a:schemeClr val="dk2"/>
                  </a:solidFill>
                  <a:prstDash val="solid"/>
                  <a:round/>
                  <a:headEnd len="med" w="med" type="none"/>
                  <a:tailEnd len="med" w="med" type="none"/>
                </a:ln>
              </p:spPr>
            </p:cxnSp>
            <p:cxnSp>
              <p:nvCxnSpPr>
                <p:cNvPr id="284" name="Google Shape;284;p21"/>
                <p:cNvCxnSpPr/>
                <p:nvPr/>
              </p:nvCxnSpPr>
              <p:spPr>
                <a:xfrm>
                  <a:off x="4209141" y="3919438"/>
                  <a:ext cx="149400" cy="0"/>
                </a:xfrm>
                <a:prstGeom prst="straightConnector1">
                  <a:avLst/>
                </a:prstGeom>
                <a:noFill/>
                <a:ln cap="flat" cmpd="sng" w="9525">
                  <a:solidFill>
                    <a:schemeClr val="dk2"/>
                  </a:solidFill>
                  <a:prstDash val="solid"/>
                  <a:round/>
                  <a:headEnd len="med" w="med" type="none"/>
                  <a:tailEnd len="med" w="med" type="none"/>
                </a:ln>
              </p:spPr>
            </p:cxnSp>
            <p:cxnSp>
              <p:nvCxnSpPr>
                <p:cNvPr id="285" name="Google Shape;285;p21"/>
                <p:cNvCxnSpPr/>
                <p:nvPr/>
              </p:nvCxnSpPr>
              <p:spPr>
                <a:xfrm>
                  <a:off x="4392969" y="3919438"/>
                  <a:ext cx="149400" cy="0"/>
                </a:xfrm>
                <a:prstGeom prst="straightConnector1">
                  <a:avLst/>
                </a:prstGeom>
                <a:noFill/>
                <a:ln cap="flat" cmpd="sng" w="9525">
                  <a:solidFill>
                    <a:schemeClr val="dk2"/>
                  </a:solidFill>
                  <a:prstDash val="solid"/>
                  <a:round/>
                  <a:headEnd len="med" w="med" type="none"/>
                  <a:tailEnd len="med" w="med" type="none"/>
                </a:ln>
              </p:spPr>
            </p:cxnSp>
          </p:grpSp>
          <p:grpSp>
            <p:nvGrpSpPr>
              <p:cNvPr id="286" name="Google Shape;286;p21"/>
              <p:cNvGrpSpPr/>
              <p:nvPr/>
            </p:nvGrpSpPr>
            <p:grpSpPr>
              <a:xfrm>
                <a:off x="4177738" y="2089463"/>
                <a:ext cx="517056" cy="0"/>
                <a:chOff x="4025313" y="3923688"/>
                <a:chExt cx="517056" cy="0"/>
              </a:xfrm>
            </p:grpSpPr>
            <p:cxnSp>
              <p:nvCxnSpPr>
                <p:cNvPr id="287" name="Google Shape;287;p21"/>
                <p:cNvCxnSpPr/>
                <p:nvPr/>
              </p:nvCxnSpPr>
              <p:spPr>
                <a:xfrm>
                  <a:off x="4025313" y="3923688"/>
                  <a:ext cx="149400" cy="0"/>
                </a:xfrm>
                <a:prstGeom prst="straightConnector1">
                  <a:avLst/>
                </a:prstGeom>
                <a:noFill/>
                <a:ln cap="flat" cmpd="sng" w="9525">
                  <a:solidFill>
                    <a:schemeClr val="dk2"/>
                  </a:solidFill>
                  <a:prstDash val="solid"/>
                  <a:round/>
                  <a:headEnd len="med" w="med" type="none"/>
                  <a:tailEnd len="med" w="med" type="none"/>
                </a:ln>
              </p:spPr>
            </p:cxnSp>
            <p:cxnSp>
              <p:nvCxnSpPr>
                <p:cNvPr id="288" name="Google Shape;288;p21"/>
                <p:cNvCxnSpPr/>
                <p:nvPr/>
              </p:nvCxnSpPr>
              <p:spPr>
                <a:xfrm>
                  <a:off x="4209141" y="392368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289" name="Google Shape;289;p21"/>
                <p:cNvCxnSpPr/>
                <p:nvPr/>
              </p:nvCxnSpPr>
              <p:spPr>
                <a:xfrm>
                  <a:off x="4392969" y="3923688"/>
                  <a:ext cx="149400" cy="0"/>
                </a:xfrm>
                <a:prstGeom prst="straightConnector1">
                  <a:avLst/>
                </a:prstGeom>
                <a:noFill/>
                <a:ln cap="flat" cmpd="sng" w="9525">
                  <a:solidFill>
                    <a:schemeClr val="dk2"/>
                  </a:solidFill>
                  <a:prstDash val="solid"/>
                  <a:round/>
                  <a:headEnd len="med" w="med" type="none"/>
                  <a:tailEnd len="med" w="med" type="none"/>
                </a:ln>
              </p:spPr>
            </p:cxnSp>
          </p:grpSp>
          <p:grpSp>
            <p:nvGrpSpPr>
              <p:cNvPr id="290" name="Google Shape;290;p21"/>
              <p:cNvGrpSpPr/>
              <p:nvPr/>
            </p:nvGrpSpPr>
            <p:grpSpPr>
              <a:xfrm>
                <a:off x="4177738" y="2037438"/>
                <a:ext cx="517056" cy="0"/>
                <a:chOff x="4025313" y="3923688"/>
                <a:chExt cx="517056" cy="0"/>
              </a:xfrm>
            </p:grpSpPr>
            <p:cxnSp>
              <p:nvCxnSpPr>
                <p:cNvPr id="291" name="Google Shape;291;p21"/>
                <p:cNvCxnSpPr/>
                <p:nvPr/>
              </p:nvCxnSpPr>
              <p:spPr>
                <a:xfrm>
                  <a:off x="4025313" y="392368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292" name="Google Shape;292;p21"/>
                <p:cNvCxnSpPr/>
                <p:nvPr/>
              </p:nvCxnSpPr>
              <p:spPr>
                <a:xfrm>
                  <a:off x="4209141" y="3923688"/>
                  <a:ext cx="149400" cy="0"/>
                </a:xfrm>
                <a:prstGeom prst="straightConnector1">
                  <a:avLst/>
                </a:prstGeom>
                <a:noFill/>
                <a:ln cap="flat" cmpd="sng" w="19050">
                  <a:solidFill>
                    <a:schemeClr val="dk2"/>
                  </a:solidFill>
                  <a:prstDash val="solid"/>
                  <a:round/>
                  <a:headEnd len="med" w="med" type="none"/>
                  <a:tailEnd len="med" w="med" type="none"/>
                </a:ln>
              </p:spPr>
            </p:cxnSp>
            <p:cxnSp>
              <p:nvCxnSpPr>
                <p:cNvPr id="293" name="Google Shape;293;p21"/>
                <p:cNvCxnSpPr/>
                <p:nvPr/>
              </p:nvCxnSpPr>
              <p:spPr>
                <a:xfrm>
                  <a:off x="4392969" y="3923688"/>
                  <a:ext cx="149400" cy="0"/>
                </a:xfrm>
                <a:prstGeom prst="straightConnector1">
                  <a:avLst/>
                </a:prstGeom>
                <a:noFill/>
                <a:ln cap="flat" cmpd="sng" w="19050">
                  <a:solidFill>
                    <a:schemeClr val="dk2"/>
                  </a:solidFill>
                  <a:prstDash val="solid"/>
                  <a:round/>
                  <a:headEnd len="med" w="med" type="none"/>
                  <a:tailEnd len="med" w="med" type="none"/>
                </a:ln>
              </p:spPr>
            </p:cxnSp>
          </p:grpSp>
        </p:grpSp>
        <p:sp>
          <p:nvSpPr>
            <p:cNvPr id="294" name="Google Shape;294;p21"/>
            <p:cNvSpPr/>
            <p:nvPr/>
          </p:nvSpPr>
          <p:spPr>
            <a:xfrm>
              <a:off x="2108182" y="1561500"/>
              <a:ext cx="555600" cy="5556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5" name="Google Shape;295;p21"/>
            <p:cNvPicPr preferRelativeResize="0"/>
            <p:nvPr/>
          </p:nvPicPr>
          <p:blipFill rotWithShape="1">
            <a:blip r:embed="rId4">
              <a:alphaModFix/>
            </a:blip>
            <a:srcRect b="48970" l="37954" r="36992" t="31381"/>
            <a:stretch/>
          </p:blipFill>
          <p:spPr>
            <a:xfrm>
              <a:off x="2185150" y="1682124"/>
              <a:ext cx="400488" cy="313423"/>
            </a:xfrm>
            <a:prstGeom prst="rect">
              <a:avLst/>
            </a:prstGeom>
            <a:noFill/>
            <a:ln>
              <a:noFill/>
            </a:ln>
          </p:spPr>
        </p:pic>
      </p:grpSp>
      <p:sp>
        <p:nvSpPr>
          <p:cNvPr id="296" name="Google Shape;296;p21"/>
          <p:cNvSpPr/>
          <p:nvPr/>
        </p:nvSpPr>
        <p:spPr>
          <a:xfrm>
            <a:off x="3228338" y="2493175"/>
            <a:ext cx="478800" cy="507900"/>
          </a:xfrm>
          <a:prstGeom prst="foldedCorner">
            <a:avLst>
              <a:gd fmla="val 44566"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1"/>
          <p:cNvSpPr/>
          <p:nvPr/>
        </p:nvSpPr>
        <p:spPr>
          <a:xfrm rot="10800000">
            <a:off x="6228300" y="2493163"/>
            <a:ext cx="478800" cy="507900"/>
          </a:xfrm>
          <a:prstGeom prst="foldedCorner">
            <a:avLst>
              <a:gd fmla="val 44566" name="adj"/>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1"/>
          <p:cNvSpPr/>
          <p:nvPr/>
        </p:nvSpPr>
        <p:spPr>
          <a:xfrm>
            <a:off x="2624525" y="2512063"/>
            <a:ext cx="249300" cy="470100"/>
          </a:xfrm>
          <a:prstGeom prst="chevron">
            <a:avLst>
              <a:gd fmla="val 50000" name="adj"/>
            </a:avLst>
          </a:prstGeom>
          <a:solidFill>
            <a:srgbClr val="4653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1"/>
          <p:cNvSpPr/>
          <p:nvPr/>
        </p:nvSpPr>
        <p:spPr>
          <a:xfrm>
            <a:off x="3772226" y="2623225"/>
            <a:ext cx="249300" cy="247800"/>
          </a:xfrm>
          <a:prstGeom prst="chevron">
            <a:avLst>
              <a:gd fmla="val 50000" name="adj"/>
            </a:avLst>
          </a:prstGeom>
          <a:solidFill>
            <a:srgbClr val="C0D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1"/>
          <p:cNvSpPr/>
          <p:nvPr/>
        </p:nvSpPr>
        <p:spPr>
          <a:xfrm>
            <a:off x="4550624" y="2623225"/>
            <a:ext cx="249300" cy="247800"/>
          </a:xfrm>
          <a:prstGeom prst="chevron">
            <a:avLst>
              <a:gd fmla="val 50000" name="adj"/>
            </a:avLst>
          </a:prstGeom>
          <a:solidFill>
            <a:srgbClr val="C0D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1"/>
          <p:cNvSpPr/>
          <p:nvPr/>
        </p:nvSpPr>
        <p:spPr>
          <a:xfrm>
            <a:off x="5643400" y="2512063"/>
            <a:ext cx="249300" cy="470100"/>
          </a:xfrm>
          <a:prstGeom prst="chevron">
            <a:avLst>
              <a:gd fmla="val 50000" name="adj"/>
            </a:avLst>
          </a:prstGeom>
          <a:solidFill>
            <a:srgbClr val="4653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1"/>
          <p:cNvSpPr/>
          <p:nvPr/>
        </p:nvSpPr>
        <p:spPr>
          <a:xfrm>
            <a:off x="7079325" y="2512063"/>
            <a:ext cx="249300" cy="470100"/>
          </a:xfrm>
          <a:prstGeom prst="chevron">
            <a:avLst>
              <a:gd fmla="val 50000" name="adj"/>
            </a:avLst>
          </a:prstGeom>
          <a:solidFill>
            <a:srgbClr val="4653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3" name="Google Shape;303;p21"/>
          <p:cNvPicPr preferRelativeResize="0"/>
          <p:nvPr/>
        </p:nvPicPr>
        <p:blipFill>
          <a:blip r:embed="rId6">
            <a:alphaModFix/>
          </a:blip>
          <a:stretch>
            <a:fillRect/>
          </a:stretch>
        </p:blipFill>
        <p:spPr>
          <a:xfrm>
            <a:off x="3710600" y="2051725"/>
            <a:ext cx="1150949" cy="213138"/>
          </a:xfrm>
          <a:prstGeom prst="rect">
            <a:avLst/>
          </a:prstGeom>
          <a:noFill/>
          <a:ln>
            <a:noFill/>
          </a:ln>
        </p:spPr>
      </p:pic>
      <p:pic>
        <p:nvPicPr>
          <p:cNvPr id="304" name="Google Shape;304;p21"/>
          <p:cNvPicPr preferRelativeResize="0"/>
          <p:nvPr/>
        </p:nvPicPr>
        <p:blipFill>
          <a:blip r:embed="rId7">
            <a:alphaModFix/>
          </a:blip>
          <a:stretch>
            <a:fillRect/>
          </a:stretch>
        </p:blipFill>
        <p:spPr>
          <a:xfrm>
            <a:off x="3317588" y="2502651"/>
            <a:ext cx="300301" cy="300299"/>
          </a:xfrm>
          <a:prstGeom prst="rect">
            <a:avLst/>
          </a:prstGeom>
          <a:noFill/>
          <a:ln>
            <a:noFill/>
          </a:ln>
        </p:spPr>
      </p:pic>
      <p:pic>
        <p:nvPicPr>
          <p:cNvPr id="305" name="Google Shape;305;p21"/>
          <p:cNvPicPr preferRelativeResize="0"/>
          <p:nvPr/>
        </p:nvPicPr>
        <p:blipFill>
          <a:blip r:embed="rId8">
            <a:alphaModFix/>
          </a:blip>
          <a:stretch>
            <a:fillRect/>
          </a:stretch>
        </p:blipFill>
        <p:spPr>
          <a:xfrm>
            <a:off x="4870275" y="2728300"/>
            <a:ext cx="466026" cy="124150"/>
          </a:xfrm>
          <a:prstGeom prst="rect">
            <a:avLst/>
          </a:prstGeom>
          <a:noFill/>
          <a:ln>
            <a:noFill/>
          </a:ln>
        </p:spPr>
      </p:pic>
      <p:pic>
        <p:nvPicPr>
          <p:cNvPr id="306" name="Google Shape;306;p21"/>
          <p:cNvPicPr preferRelativeResize="0"/>
          <p:nvPr/>
        </p:nvPicPr>
        <p:blipFill>
          <a:blip r:embed="rId9">
            <a:alphaModFix/>
          </a:blip>
          <a:stretch>
            <a:fillRect/>
          </a:stretch>
        </p:blipFill>
        <p:spPr>
          <a:xfrm>
            <a:off x="3923971" y="1228279"/>
            <a:ext cx="2149706" cy="572700"/>
          </a:xfrm>
          <a:prstGeom prst="rect">
            <a:avLst/>
          </a:prstGeom>
          <a:noFill/>
          <a:ln>
            <a:noFill/>
          </a:ln>
        </p:spPr>
      </p:pic>
      <p:pic>
        <p:nvPicPr>
          <p:cNvPr id="307" name="Google Shape;307;p21"/>
          <p:cNvPicPr preferRelativeResize="0"/>
          <p:nvPr/>
        </p:nvPicPr>
        <p:blipFill>
          <a:blip r:embed="rId8">
            <a:alphaModFix/>
          </a:blip>
          <a:stretch>
            <a:fillRect/>
          </a:stretch>
        </p:blipFill>
        <p:spPr>
          <a:xfrm>
            <a:off x="6234687" y="2710150"/>
            <a:ext cx="466026" cy="124150"/>
          </a:xfrm>
          <a:prstGeom prst="rect">
            <a:avLst/>
          </a:prstGeom>
          <a:noFill/>
          <a:ln>
            <a:noFill/>
          </a:ln>
        </p:spPr>
      </p:pic>
      <p:pic>
        <p:nvPicPr>
          <p:cNvPr id="308" name="Google Shape;308;p21"/>
          <p:cNvPicPr preferRelativeResize="0"/>
          <p:nvPr/>
        </p:nvPicPr>
        <p:blipFill>
          <a:blip r:embed="rId10">
            <a:alphaModFix/>
          </a:blip>
          <a:stretch>
            <a:fillRect/>
          </a:stretch>
        </p:blipFill>
        <p:spPr>
          <a:xfrm rot="-1800000">
            <a:off x="6054875" y="2405250"/>
            <a:ext cx="767037" cy="767037"/>
          </a:xfrm>
          <a:prstGeom prst="rect">
            <a:avLst/>
          </a:prstGeom>
          <a:noFill/>
          <a:ln>
            <a:noFill/>
          </a:ln>
        </p:spPr>
      </p:pic>
      <p:pic>
        <p:nvPicPr>
          <p:cNvPr id="309" name="Google Shape;309;p21"/>
          <p:cNvPicPr preferRelativeResize="0"/>
          <p:nvPr/>
        </p:nvPicPr>
        <p:blipFill>
          <a:blip r:embed="rId8">
            <a:alphaModFix/>
          </a:blip>
          <a:stretch>
            <a:fillRect/>
          </a:stretch>
        </p:blipFill>
        <p:spPr>
          <a:xfrm>
            <a:off x="7418475" y="3188600"/>
            <a:ext cx="800128" cy="213150"/>
          </a:xfrm>
          <a:prstGeom prst="rect">
            <a:avLst/>
          </a:prstGeom>
          <a:noFill/>
          <a:ln>
            <a:noFill/>
          </a:ln>
        </p:spPr>
      </p:pic>
      <p:sp>
        <p:nvSpPr>
          <p:cNvPr id="310" name="Google Shape;310;p21"/>
          <p:cNvSpPr/>
          <p:nvPr/>
        </p:nvSpPr>
        <p:spPr>
          <a:xfrm rot="-5400000">
            <a:off x="7788550" y="3257638"/>
            <a:ext cx="76200" cy="152700"/>
          </a:xfrm>
          <a:prstGeom prst="mo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1" name="Google Shape;311;p21"/>
          <p:cNvPicPr preferRelativeResize="0"/>
          <p:nvPr/>
        </p:nvPicPr>
        <p:blipFill>
          <a:blip r:embed="rId7">
            <a:alphaModFix/>
          </a:blip>
          <a:stretch>
            <a:fillRect/>
          </a:stretch>
        </p:blipFill>
        <p:spPr>
          <a:xfrm>
            <a:off x="2043538" y="2908576"/>
            <a:ext cx="300301" cy="3002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